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660" r:id="rId2"/>
    <p:sldMasterId id="2147483732" r:id="rId3"/>
    <p:sldMasterId id="2147483720" r:id="rId4"/>
    <p:sldMasterId id="2147483708" r:id="rId5"/>
    <p:sldMasterId id="2147483672" r:id="rId6"/>
    <p:sldMasterId id="2147483696" r:id="rId7"/>
  </p:sldMasterIdLst>
  <p:notesMasterIdLst>
    <p:notesMasterId r:id="rId29"/>
  </p:notesMasterIdLst>
  <p:sldIdLst>
    <p:sldId id="260" r:id="rId8"/>
    <p:sldId id="297" r:id="rId9"/>
    <p:sldId id="330" r:id="rId10"/>
    <p:sldId id="331" r:id="rId11"/>
    <p:sldId id="338" r:id="rId12"/>
    <p:sldId id="339" r:id="rId13"/>
    <p:sldId id="283" r:id="rId14"/>
    <p:sldId id="284" r:id="rId15"/>
    <p:sldId id="333" r:id="rId16"/>
    <p:sldId id="285" r:id="rId17"/>
    <p:sldId id="296" r:id="rId18"/>
    <p:sldId id="322" r:id="rId19"/>
    <p:sldId id="327" r:id="rId20"/>
    <p:sldId id="280" r:id="rId21"/>
    <p:sldId id="323" r:id="rId22"/>
    <p:sldId id="328" r:id="rId23"/>
    <p:sldId id="324" r:id="rId24"/>
    <p:sldId id="325" r:id="rId25"/>
    <p:sldId id="334" r:id="rId26"/>
    <p:sldId id="340" r:id="rId27"/>
    <p:sldId id="321" r:id="rId28"/>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2AD68"/>
    <a:srgbClr val="FFFFCC"/>
    <a:srgbClr val="DAE3F3"/>
    <a:srgbClr val="F8CBAD"/>
    <a:srgbClr val="EED8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75465" autoAdjust="0"/>
  </p:normalViewPr>
  <p:slideViewPr>
    <p:cSldViewPr snapToGrid="0">
      <p:cViewPr varScale="1">
        <p:scale>
          <a:sx n="67" d="100"/>
          <a:sy n="67" d="100"/>
        </p:scale>
        <p:origin x="10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F56D2-327F-4551-9B39-CC5973241E85}" type="doc">
      <dgm:prSet loTypeId="urn:microsoft.com/office/officeart/2005/8/layout/hChevron3" loCatId="process" qsTypeId="urn:microsoft.com/office/officeart/2005/8/quickstyle/simple2" qsCatId="simple" csTypeId="urn:microsoft.com/office/officeart/2005/8/colors/accent1_5" csCatId="accent1" phldr="1"/>
      <dgm:spPr/>
    </dgm:pt>
    <dgm:pt modelId="{565AC34F-3C4F-413C-856D-6E367F3184ED}">
      <dgm:prSet phldrT="[テキスト]"/>
      <dgm:spPr/>
      <dgm:t>
        <a:bodyPr/>
        <a:lstStyle/>
        <a:p>
          <a:r>
            <a:rPr kumimoji="1" lang="ja-JP" altLang="en-US" dirty="0"/>
            <a:t>１部　</a:t>
          </a:r>
          <a:r>
            <a:rPr lang="ja-JP" dirty="0"/>
            <a:t>令和</a:t>
          </a:r>
          <a:r>
            <a:rPr lang="en-US" dirty="0"/>
            <a:t>6</a:t>
          </a:r>
          <a:r>
            <a:rPr lang="ja-JP" dirty="0"/>
            <a:t>年度報酬改定のポイント</a:t>
          </a:r>
          <a:endParaRPr kumimoji="1" lang="ja-JP" altLang="en-US" dirty="0"/>
        </a:p>
      </dgm:t>
    </dgm:pt>
    <dgm:pt modelId="{22674AF9-1949-4DBC-AD4F-24BF47765822}" type="parTrans" cxnId="{549EB8BC-3850-4E64-BAC3-A3D889DB4F00}">
      <dgm:prSet/>
      <dgm:spPr/>
      <dgm:t>
        <a:bodyPr/>
        <a:lstStyle/>
        <a:p>
          <a:endParaRPr kumimoji="1" lang="ja-JP" altLang="en-US"/>
        </a:p>
      </dgm:t>
    </dgm:pt>
    <dgm:pt modelId="{C8517C01-7A6A-41FD-9CC7-197303F89B7D}" type="sibTrans" cxnId="{549EB8BC-3850-4E64-BAC3-A3D889DB4F00}">
      <dgm:prSet/>
      <dgm:spPr/>
      <dgm:t>
        <a:bodyPr/>
        <a:lstStyle/>
        <a:p>
          <a:endParaRPr kumimoji="1" lang="ja-JP" altLang="en-US"/>
        </a:p>
      </dgm:t>
    </dgm:pt>
    <dgm:pt modelId="{683ED11D-365D-492C-8D1C-B49FAD469CFF}">
      <dgm:prSet phldrT="[テキスト]"/>
      <dgm:spPr/>
      <dgm:t>
        <a:bodyPr/>
        <a:lstStyle/>
        <a:p>
          <a:r>
            <a:rPr kumimoji="1" lang="ja-JP" altLang="en-US" dirty="0"/>
            <a:t>３部　</a:t>
          </a:r>
          <a:r>
            <a:rPr lang="ja-JP" dirty="0"/>
            <a:t>児童系サービス報酬改定</a:t>
          </a:r>
          <a:r>
            <a:rPr lang="ja-JP" altLang="en-US" dirty="0"/>
            <a:t>のポイント</a:t>
          </a:r>
          <a:endParaRPr kumimoji="1" lang="ja-JP" altLang="en-US" dirty="0"/>
        </a:p>
      </dgm:t>
    </dgm:pt>
    <dgm:pt modelId="{F98857A0-EDE8-48BB-BE84-93E12C7A4287}" type="parTrans" cxnId="{5ECF4F95-FBAF-4DAA-A393-B8780287E7E7}">
      <dgm:prSet/>
      <dgm:spPr/>
      <dgm:t>
        <a:bodyPr/>
        <a:lstStyle/>
        <a:p>
          <a:endParaRPr kumimoji="1" lang="ja-JP" altLang="en-US"/>
        </a:p>
      </dgm:t>
    </dgm:pt>
    <dgm:pt modelId="{D3F4CA61-0D6E-4E12-B49E-56E5B00815A2}" type="sibTrans" cxnId="{5ECF4F95-FBAF-4DAA-A393-B8780287E7E7}">
      <dgm:prSet/>
      <dgm:spPr/>
      <dgm:t>
        <a:bodyPr/>
        <a:lstStyle/>
        <a:p>
          <a:endParaRPr kumimoji="1" lang="ja-JP" altLang="en-US"/>
        </a:p>
      </dgm:t>
    </dgm:pt>
    <dgm:pt modelId="{C730B113-CC17-41A2-B658-9E4B49865CB8}">
      <dgm:prSet phldrT="[テキスト]"/>
      <dgm:spPr/>
      <dgm:t>
        <a:bodyPr/>
        <a:lstStyle/>
        <a:p>
          <a:r>
            <a:rPr kumimoji="1" lang="ja-JP" altLang="en-US" dirty="0"/>
            <a:t>２部　</a:t>
          </a:r>
          <a:r>
            <a:rPr lang="ja-JP" dirty="0"/>
            <a:t>指摘件数が多い箇所</a:t>
          </a:r>
          <a:endParaRPr kumimoji="1" lang="ja-JP" altLang="en-US" dirty="0"/>
        </a:p>
      </dgm:t>
    </dgm:pt>
    <dgm:pt modelId="{2986F410-ECA0-48A2-AB8D-E9D1379E739B}" type="parTrans" cxnId="{0034C05D-F742-44F2-913B-C4A0AC32664F}">
      <dgm:prSet/>
      <dgm:spPr/>
      <dgm:t>
        <a:bodyPr/>
        <a:lstStyle/>
        <a:p>
          <a:endParaRPr kumimoji="1" lang="ja-JP" altLang="en-US"/>
        </a:p>
      </dgm:t>
    </dgm:pt>
    <dgm:pt modelId="{097C6E52-31C5-4738-BD96-90459FEFD331}" type="sibTrans" cxnId="{0034C05D-F742-44F2-913B-C4A0AC32664F}">
      <dgm:prSet/>
      <dgm:spPr/>
      <dgm:t>
        <a:bodyPr/>
        <a:lstStyle/>
        <a:p>
          <a:endParaRPr kumimoji="1" lang="ja-JP" altLang="en-US"/>
        </a:p>
      </dgm:t>
    </dgm:pt>
    <dgm:pt modelId="{6010709C-95CB-4060-BDD2-66C9F14590DA}" type="pres">
      <dgm:prSet presAssocID="{A04F56D2-327F-4551-9B39-CC5973241E85}" presName="Name0" presStyleCnt="0">
        <dgm:presLayoutVars>
          <dgm:dir/>
          <dgm:resizeHandles val="exact"/>
        </dgm:presLayoutVars>
      </dgm:prSet>
      <dgm:spPr/>
    </dgm:pt>
    <dgm:pt modelId="{80A09E6C-8A24-48EB-8AB8-50B88827A9A8}" type="pres">
      <dgm:prSet presAssocID="{565AC34F-3C4F-413C-856D-6E367F3184ED}" presName="parTxOnly" presStyleLbl="node1" presStyleIdx="0" presStyleCnt="3">
        <dgm:presLayoutVars>
          <dgm:bulletEnabled val="1"/>
        </dgm:presLayoutVars>
      </dgm:prSet>
      <dgm:spPr/>
    </dgm:pt>
    <dgm:pt modelId="{908755D7-2BFB-4FB8-BD4C-056E89210589}" type="pres">
      <dgm:prSet presAssocID="{C8517C01-7A6A-41FD-9CC7-197303F89B7D}" presName="parSpace" presStyleCnt="0"/>
      <dgm:spPr/>
    </dgm:pt>
    <dgm:pt modelId="{4EACD8EC-E3E3-46FC-945C-B1997F2D64E1}" type="pres">
      <dgm:prSet presAssocID="{C730B113-CC17-41A2-B658-9E4B49865CB8}" presName="parTxOnly" presStyleLbl="node1" presStyleIdx="1" presStyleCnt="3">
        <dgm:presLayoutVars>
          <dgm:bulletEnabled val="1"/>
        </dgm:presLayoutVars>
      </dgm:prSet>
      <dgm:spPr/>
    </dgm:pt>
    <dgm:pt modelId="{97D76753-B62E-458C-8CC3-AD405F0450D6}" type="pres">
      <dgm:prSet presAssocID="{097C6E52-31C5-4738-BD96-90459FEFD331}" presName="parSpace" presStyleCnt="0"/>
      <dgm:spPr/>
    </dgm:pt>
    <dgm:pt modelId="{92E93C5A-2E91-478D-AEA9-3BD9ADDE3F03}" type="pres">
      <dgm:prSet presAssocID="{683ED11D-365D-492C-8D1C-B49FAD469CFF}" presName="parTxOnly" presStyleLbl="node1" presStyleIdx="2" presStyleCnt="3">
        <dgm:presLayoutVars>
          <dgm:bulletEnabled val="1"/>
        </dgm:presLayoutVars>
      </dgm:prSet>
      <dgm:spPr/>
    </dgm:pt>
  </dgm:ptLst>
  <dgm:cxnLst>
    <dgm:cxn modelId="{B064345B-303B-4615-8987-DB3EA35BE3AB}" type="presOf" srcId="{683ED11D-365D-492C-8D1C-B49FAD469CFF}" destId="{92E93C5A-2E91-478D-AEA9-3BD9ADDE3F03}" srcOrd="0" destOrd="0" presId="urn:microsoft.com/office/officeart/2005/8/layout/hChevron3"/>
    <dgm:cxn modelId="{0034C05D-F742-44F2-913B-C4A0AC32664F}" srcId="{A04F56D2-327F-4551-9B39-CC5973241E85}" destId="{C730B113-CC17-41A2-B658-9E4B49865CB8}" srcOrd="1" destOrd="0" parTransId="{2986F410-ECA0-48A2-AB8D-E9D1379E739B}" sibTransId="{097C6E52-31C5-4738-BD96-90459FEFD331}"/>
    <dgm:cxn modelId="{3FD1B24C-98AD-41A2-B28A-F68C4484CE9B}" type="presOf" srcId="{A04F56D2-327F-4551-9B39-CC5973241E85}" destId="{6010709C-95CB-4060-BDD2-66C9F14590DA}" srcOrd="0" destOrd="0" presId="urn:microsoft.com/office/officeart/2005/8/layout/hChevron3"/>
    <dgm:cxn modelId="{5ECF4F95-FBAF-4DAA-A393-B8780287E7E7}" srcId="{A04F56D2-327F-4551-9B39-CC5973241E85}" destId="{683ED11D-365D-492C-8D1C-B49FAD469CFF}" srcOrd="2" destOrd="0" parTransId="{F98857A0-EDE8-48BB-BE84-93E12C7A4287}" sibTransId="{D3F4CA61-0D6E-4E12-B49E-56E5B00815A2}"/>
    <dgm:cxn modelId="{549EB8BC-3850-4E64-BAC3-A3D889DB4F00}" srcId="{A04F56D2-327F-4551-9B39-CC5973241E85}" destId="{565AC34F-3C4F-413C-856D-6E367F3184ED}" srcOrd="0" destOrd="0" parTransId="{22674AF9-1949-4DBC-AD4F-24BF47765822}" sibTransId="{C8517C01-7A6A-41FD-9CC7-197303F89B7D}"/>
    <dgm:cxn modelId="{66464BDE-2E18-444D-92BD-CC5C84CED95F}" type="presOf" srcId="{565AC34F-3C4F-413C-856D-6E367F3184ED}" destId="{80A09E6C-8A24-48EB-8AB8-50B88827A9A8}" srcOrd="0" destOrd="0" presId="urn:microsoft.com/office/officeart/2005/8/layout/hChevron3"/>
    <dgm:cxn modelId="{D13041F8-4992-4DB3-8972-C083CD34C30D}" type="presOf" srcId="{C730B113-CC17-41A2-B658-9E4B49865CB8}" destId="{4EACD8EC-E3E3-46FC-945C-B1997F2D64E1}" srcOrd="0" destOrd="0" presId="urn:microsoft.com/office/officeart/2005/8/layout/hChevron3"/>
    <dgm:cxn modelId="{A18FDD7B-B1D9-47E8-A8BD-4B35BAB66EC0}" type="presParOf" srcId="{6010709C-95CB-4060-BDD2-66C9F14590DA}" destId="{80A09E6C-8A24-48EB-8AB8-50B88827A9A8}" srcOrd="0" destOrd="0" presId="urn:microsoft.com/office/officeart/2005/8/layout/hChevron3"/>
    <dgm:cxn modelId="{E2DFECB8-5A48-417E-982C-DE70A20A59E0}" type="presParOf" srcId="{6010709C-95CB-4060-BDD2-66C9F14590DA}" destId="{908755D7-2BFB-4FB8-BD4C-056E89210589}" srcOrd="1" destOrd="0" presId="urn:microsoft.com/office/officeart/2005/8/layout/hChevron3"/>
    <dgm:cxn modelId="{EAC2CBB2-795D-444A-931A-A0895685E4F7}" type="presParOf" srcId="{6010709C-95CB-4060-BDD2-66C9F14590DA}" destId="{4EACD8EC-E3E3-46FC-945C-B1997F2D64E1}" srcOrd="2" destOrd="0" presId="urn:microsoft.com/office/officeart/2005/8/layout/hChevron3"/>
    <dgm:cxn modelId="{370AC164-7BE4-41EB-A3E8-73FE743AEFEF}" type="presParOf" srcId="{6010709C-95CB-4060-BDD2-66C9F14590DA}" destId="{97D76753-B62E-458C-8CC3-AD405F0450D6}" srcOrd="3" destOrd="0" presId="urn:microsoft.com/office/officeart/2005/8/layout/hChevron3"/>
    <dgm:cxn modelId="{4A7D9E41-3280-4FC0-BF63-57519B2631DE}" type="presParOf" srcId="{6010709C-95CB-4060-BDD2-66C9F14590DA}" destId="{92E93C5A-2E91-478D-AEA9-3BD9ADDE3F0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09E6C-8A24-48EB-8AB8-50B88827A9A8}">
      <dsp:nvSpPr>
        <dsp:cNvPr id="0" name=""/>
        <dsp:cNvSpPr/>
      </dsp:nvSpPr>
      <dsp:spPr>
        <a:xfrm>
          <a:off x="4097" y="0"/>
          <a:ext cx="3583207" cy="913764"/>
        </a:xfrm>
        <a:prstGeom prst="homePlate">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１部　</a:t>
          </a:r>
          <a:r>
            <a:rPr lang="ja-JP" sz="2000" kern="1200" dirty="0"/>
            <a:t>令和</a:t>
          </a:r>
          <a:r>
            <a:rPr lang="en-US" sz="2000" kern="1200" dirty="0"/>
            <a:t>6</a:t>
          </a:r>
          <a:r>
            <a:rPr lang="ja-JP" sz="2000" kern="1200" dirty="0"/>
            <a:t>年度報酬改定のポイント</a:t>
          </a:r>
          <a:endParaRPr kumimoji="1" lang="ja-JP" altLang="en-US" sz="2000" kern="1200" dirty="0"/>
        </a:p>
      </dsp:txBody>
      <dsp:txXfrm>
        <a:off x="4097" y="0"/>
        <a:ext cx="3354766" cy="913764"/>
      </dsp:txXfrm>
    </dsp:sp>
    <dsp:sp modelId="{4EACD8EC-E3E3-46FC-945C-B1997F2D64E1}">
      <dsp:nvSpPr>
        <dsp:cNvPr id="0" name=""/>
        <dsp:cNvSpPr/>
      </dsp:nvSpPr>
      <dsp:spPr>
        <a:xfrm>
          <a:off x="2870664" y="0"/>
          <a:ext cx="3583207" cy="913764"/>
        </a:xfrm>
        <a:prstGeom prst="chevron">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２部　</a:t>
          </a:r>
          <a:r>
            <a:rPr lang="ja-JP" altLang="en-US" sz="2000" kern="1200" dirty="0"/>
            <a:t>指摘件数が多い箇所</a:t>
          </a:r>
          <a:endParaRPr kumimoji="1" lang="ja-JP" altLang="en-US" sz="2000" kern="1200" dirty="0"/>
        </a:p>
      </dsp:txBody>
      <dsp:txXfrm>
        <a:off x="3327546" y="0"/>
        <a:ext cx="2669443" cy="913764"/>
      </dsp:txXfrm>
    </dsp:sp>
    <dsp:sp modelId="{92E93C5A-2E91-478D-AEA9-3BD9ADDE3F03}">
      <dsp:nvSpPr>
        <dsp:cNvPr id="0" name=""/>
        <dsp:cNvSpPr/>
      </dsp:nvSpPr>
      <dsp:spPr>
        <a:xfrm>
          <a:off x="5737230" y="0"/>
          <a:ext cx="3583207" cy="913764"/>
        </a:xfrm>
        <a:prstGeom prst="chevron">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３部　</a:t>
          </a:r>
          <a:r>
            <a:rPr lang="ja-JP" altLang="en-US" sz="2000" kern="1200" dirty="0"/>
            <a:t>児童系サービス報酬改定のポイント</a:t>
          </a:r>
          <a:endParaRPr kumimoji="1" lang="ja-JP" altLang="en-US" sz="2000" kern="1200" dirty="0"/>
        </a:p>
      </dsp:txBody>
      <dsp:txXfrm>
        <a:off x="6194112" y="0"/>
        <a:ext cx="2669443" cy="91376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519A823-082D-40D5-A84A-E8435C95B15E}" type="datetimeFigureOut">
              <a:rPr kumimoji="1" lang="ja-JP" altLang="en-US" smtClean="0"/>
              <a:t>2025/4/10</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555A617-B1F9-4AC1-ABBF-7F3217D7530B}" type="slidenum">
              <a:rPr kumimoji="1" lang="ja-JP" altLang="en-US" smtClean="0"/>
              <a:t>‹#›</a:t>
            </a:fld>
            <a:endParaRPr kumimoji="1" lang="ja-JP" altLang="en-US"/>
          </a:p>
        </p:txBody>
      </p:sp>
    </p:spTree>
    <p:extLst>
      <p:ext uri="{BB962C8B-B14F-4D97-AF65-F5344CB8AC3E}">
        <p14:creationId xmlns:p14="http://schemas.microsoft.com/office/powerpoint/2010/main" val="12967056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a:t>
            </a:fld>
            <a:endParaRPr kumimoji="1" lang="ja-JP" altLang="en-US"/>
          </a:p>
        </p:txBody>
      </p:sp>
    </p:spTree>
    <p:extLst>
      <p:ext uri="{BB962C8B-B14F-4D97-AF65-F5344CB8AC3E}">
        <p14:creationId xmlns:p14="http://schemas.microsoft.com/office/powerpoint/2010/main" val="164146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10</a:t>
            </a:fld>
            <a:endParaRPr kumimoji="1" lang="ja-JP" altLang="en-US"/>
          </a:p>
        </p:txBody>
      </p:sp>
    </p:spTree>
    <p:extLst>
      <p:ext uri="{BB962C8B-B14F-4D97-AF65-F5344CB8AC3E}">
        <p14:creationId xmlns:p14="http://schemas.microsoft.com/office/powerpoint/2010/main" val="233236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11</a:t>
            </a:fld>
            <a:endParaRPr kumimoji="1" lang="ja-JP" altLang="en-US"/>
          </a:p>
        </p:txBody>
      </p:sp>
    </p:spTree>
    <p:extLst>
      <p:ext uri="{BB962C8B-B14F-4D97-AF65-F5344CB8AC3E}">
        <p14:creationId xmlns:p14="http://schemas.microsoft.com/office/powerpoint/2010/main" val="479145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12</a:t>
            </a:fld>
            <a:endParaRPr kumimoji="1" lang="ja-JP" altLang="en-US"/>
          </a:p>
        </p:txBody>
      </p:sp>
    </p:spTree>
    <p:extLst>
      <p:ext uri="{BB962C8B-B14F-4D97-AF65-F5344CB8AC3E}">
        <p14:creationId xmlns:p14="http://schemas.microsoft.com/office/powerpoint/2010/main" val="576107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13</a:t>
            </a:fld>
            <a:endParaRPr kumimoji="1" lang="ja-JP" altLang="en-US"/>
          </a:p>
        </p:txBody>
      </p:sp>
    </p:spTree>
    <p:extLst>
      <p:ext uri="{BB962C8B-B14F-4D97-AF65-F5344CB8AC3E}">
        <p14:creationId xmlns:p14="http://schemas.microsoft.com/office/powerpoint/2010/main" val="48122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14</a:t>
            </a:fld>
            <a:endParaRPr kumimoji="1" lang="ja-JP" altLang="en-US"/>
          </a:p>
        </p:txBody>
      </p:sp>
    </p:spTree>
    <p:extLst>
      <p:ext uri="{BB962C8B-B14F-4D97-AF65-F5344CB8AC3E}">
        <p14:creationId xmlns:p14="http://schemas.microsoft.com/office/powerpoint/2010/main" val="316177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15</a:t>
            </a:fld>
            <a:endParaRPr kumimoji="1" lang="ja-JP" altLang="en-US"/>
          </a:p>
        </p:txBody>
      </p:sp>
    </p:spTree>
    <p:extLst>
      <p:ext uri="{BB962C8B-B14F-4D97-AF65-F5344CB8AC3E}">
        <p14:creationId xmlns:p14="http://schemas.microsoft.com/office/powerpoint/2010/main" val="75384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16</a:t>
            </a:fld>
            <a:endParaRPr kumimoji="1" lang="ja-JP" altLang="en-US"/>
          </a:p>
        </p:txBody>
      </p:sp>
    </p:spTree>
    <p:extLst>
      <p:ext uri="{BB962C8B-B14F-4D97-AF65-F5344CB8AC3E}">
        <p14:creationId xmlns:p14="http://schemas.microsoft.com/office/powerpoint/2010/main" val="342610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17</a:t>
            </a:fld>
            <a:endParaRPr kumimoji="1" lang="ja-JP" altLang="en-US"/>
          </a:p>
        </p:txBody>
      </p:sp>
    </p:spTree>
    <p:extLst>
      <p:ext uri="{BB962C8B-B14F-4D97-AF65-F5344CB8AC3E}">
        <p14:creationId xmlns:p14="http://schemas.microsoft.com/office/powerpoint/2010/main" val="174493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18</a:t>
            </a:fld>
            <a:endParaRPr kumimoji="1" lang="ja-JP" altLang="en-US"/>
          </a:p>
        </p:txBody>
      </p:sp>
    </p:spTree>
    <p:extLst>
      <p:ext uri="{BB962C8B-B14F-4D97-AF65-F5344CB8AC3E}">
        <p14:creationId xmlns:p14="http://schemas.microsoft.com/office/powerpoint/2010/main" val="3603006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19</a:t>
            </a:fld>
            <a:endParaRPr kumimoji="1" lang="ja-JP" altLang="en-US"/>
          </a:p>
        </p:txBody>
      </p:sp>
    </p:spTree>
    <p:extLst>
      <p:ext uri="{BB962C8B-B14F-4D97-AF65-F5344CB8AC3E}">
        <p14:creationId xmlns:p14="http://schemas.microsoft.com/office/powerpoint/2010/main" val="172106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2</a:t>
            </a:fld>
            <a:endParaRPr kumimoji="1" lang="ja-JP" altLang="en-US"/>
          </a:p>
        </p:txBody>
      </p:sp>
    </p:spTree>
    <p:extLst>
      <p:ext uri="{BB962C8B-B14F-4D97-AF65-F5344CB8AC3E}">
        <p14:creationId xmlns:p14="http://schemas.microsoft.com/office/powerpoint/2010/main" val="1604289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20</a:t>
            </a:fld>
            <a:endParaRPr kumimoji="1" lang="ja-JP" altLang="en-US"/>
          </a:p>
        </p:txBody>
      </p:sp>
    </p:spTree>
    <p:extLst>
      <p:ext uri="{BB962C8B-B14F-4D97-AF65-F5344CB8AC3E}">
        <p14:creationId xmlns:p14="http://schemas.microsoft.com/office/powerpoint/2010/main" val="365923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21</a:t>
            </a:fld>
            <a:endParaRPr kumimoji="1" lang="ja-JP" altLang="en-US"/>
          </a:p>
        </p:txBody>
      </p:sp>
    </p:spTree>
    <p:extLst>
      <p:ext uri="{BB962C8B-B14F-4D97-AF65-F5344CB8AC3E}">
        <p14:creationId xmlns:p14="http://schemas.microsoft.com/office/powerpoint/2010/main" val="63325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3</a:t>
            </a:fld>
            <a:endParaRPr kumimoji="1" lang="ja-JP" altLang="en-US"/>
          </a:p>
        </p:txBody>
      </p:sp>
    </p:spTree>
    <p:extLst>
      <p:ext uri="{BB962C8B-B14F-4D97-AF65-F5344CB8AC3E}">
        <p14:creationId xmlns:p14="http://schemas.microsoft.com/office/powerpoint/2010/main" val="2430893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4</a:t>
            </a:fld>
            <a:endParaRPr kumimoji="1" lang="ja-JP" altLang="en-US"/>
          </a:p>
        </p:txBody>
      </p:sp>
    </p:spTree>
    <p:extLst>
      <p:ext uri="{BB962C8B-B14F-4D97-AF65-F5344CB8AC3E}">
        <p14:creationId xmlns:p14="http://schemas.microsoft.com/office/powerpoint/2010/main" val="104799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5</a:t>
            </a:fld>
            <a:endParaRPr kumimoji="1" lang="ja-JP" altLang="en-US"/>
          </a:p>
        </p:txBody>
      </p:sp>
    </p:spTree>
    <p:extLst>
      <p:ext uri="{BB962C8B-B14F-4D97-AF65-F5344CB8AC3E}">
        <p14:creationId xmlns:p14="http://schemas.microsoft.com/office/powerpoint/2010/main" val="3533081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6</a:t>
            </a:fld>
            <a:endParaRPr kumimoji="1" lang="ja-JP" altLang="en-US"/>
          </a:p>
        </p:txBody>
      </p:sp>
    </p:spTree>
    <p:extLst>
      <p:ext uri="{BB962C8B-B14F-4D97-AF65-F5344CB8AC3E}">
        <p14:creationId xmlns:p14="http://schemas.microsoft.com/office/powerpoint/2010/main" val="21168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7</a:t>
            </a:fld>
            <a:endParaRPr kumimoji="1" lang="ja-JP" altLang="en-US"/>
          </a:p>
        </p:txBody>
      </p:sp>
    </p:spTree>
    <p:extLst>
      <p:ext uri="{BB962C8B-B14F-4D97-AF65-F5344CB8AC3E}">
        <p14:creationId xmlns:p14="http://schemas.microsoft.com/office/powerpoint/2010/main" val="219961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8</a:t>
            </a:fld>
            <a:endParaRPr kumimoji="1" lang="ja-JP" altLang="en-US"/>
          </a:p>
        </p:txBody>
      </p:sp>
    </p:spTree>
    <p:extLst>
      <p:ext uri="{BB962C8B-B14F-4D97-AF65-F5344CB8AC3E}">
        <p14:creationId xmlns:p14="http://schemas.microsoft.com/office/powerpoint/2010/main" val="418688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8555A617-B1F9-4AC1-ABBF-7F3217D7530B}" type="slidenum">
              <a:rPr kumimoji="1" lang="ja-JP" altLang="en-US" smtClean="0"/>
              <a:t>9</a:t>
            </a:fld>
            <a:endParaRPr kumimoji="1" lang="ja-JP" altLang="en-US"/>
          </a:p>
        </p:txBody>
      </p:sp>
    </p:spTree>
    <p:extLst>
      <p:ext uri="{BB962C8B-B14F-4D97-AF65-F5344CB8AC3E}">
        <p14:creationId xmlns:p14="http://schemas.microsoft.com/office/powerpoint/2010/main" val="1818654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0" name="楕円 9">
            <a:extLst>
              <a:ext uri="{FF2B5EF4-FFF2-40B4-BE49-F238E27FC236}">
                <a16:creationId xmlns:a16="http://schemas.microsoft.com/office/drawing/2014/main" id="{F40BBF3F-1118-BDFD-E3DC-39FBF311CDFE}"/>
              </a:ext>
            </a:extLst>
          </p:cNvPr>
          <p:cNvSpPr/>
          <p:nvPr userDrawn="1"/>
        </p:nvSpPr>
        <p:spPr>
          <a:xfrm>
            <a:off x="11460480" y="6212740"/>
            <a:ext cx="638908" cy="585616"/>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a:extLst>
              <a:ext uri="{FF2B5EF4-FFF2-40B4-BE49-F238E27FC236}">
                <a16:creationId xmlns:a16="http://schemas.microsoft.com/office/drawing/2014/main" id="{4FF9B713-64C3-35A1-48C7-56A78A208518}"/>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E69B2AF-7D82-E742-E0A6-7C3408B13508}"/>
              </a:ext>
            </a:extLst>
          </p:cNvPr>
          <p:cNvSpPr>
            <a:spLocks noGrp="1"/>
          </p:cNvSpPr>
          <p:nvPr>
            <p:ph type="ftr" sz="quarter" idx="11"/>
          </p:nvPr>
        </p:nvSpPr>
        <p:spPr/>
        <p:txBody>
          <a:bodyPr/>
          <a:lstStyle/>
          <a:p>
            <a:endParaRPr kumimoji="1" lang="ja-JP" altLang="en-US"/>
          </a:p>
        </p:txBody>
      </p:sp>
      <p:sp>
        <p:nvSpPr>
          <p:cNvPr id="7" name="正方形/長方形 6">
            <a:extLst>
              <a:ext uri="{FF2B5EF4-FFF2-40B4-BE49-F238E27FC236}">
                <a16:creationId xmlns:a16="http://schemas.microsoft.com/office/drawing/2014/main" id="{7E2D2D01-ECCF-BC83-E5F3-367452680418}"/>
              </a:ext>
            </a:extLst>
          </p:cNvPr>
          <p:cNvSpPr/>
          <p:nvPr userDrawn="1"/>
        </p:nvSpPr>
        <p:spPr>
          <a:xfrm>
            <a:off x="0" y="0"/>
            <a:ext cx="2236763" cy="6858000"/>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a:extLst>
              <a:ext uri="{FF2B5EF4-FFF2-40B4-BE49-F238E27FC236}">
                <a16:creationId xmlns:a16="http://schemas.microsoft.com/office/drawing/2014/main" id="{CDFFEA13-20A4-EA6D-054C-7E015F8D4729}"/>
              </a:ext>
            </a:extLst>
          </p:cNvPr>
          <p:cNvSpPr txBox="1">
            <a:spLocks/>
          </p:cNvSpPr>
          <p:nvPr userDrawn="1"/>
        </p:nvSpPr>
        <p:spPr>
          <a:xfrm>
            <a:off x="9264748" y="632298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B5A8AF5-EF63-452E-B1CC-9BACE741D251}" type="slidenum">
              <a:rPr lang="ja-JP" altLang="en-US" sz="1400" smtClean="0">
                <a:solidFill>
                  <a:schemeClr val="bg1"/>
                </a:solidFill>
              </a:rPr>
              <a:pPr/>
              <a:t>‹#›</a:t>
            </a:fld>
            <a:endParaRPr lang="ja-JP" altLang="en-US" sz="1400" dirty="0">
              <a:solidFill>
                <a:schemeClr val="bg1"/>
              </a:solidFill>
            </a:endParaRPr>
          </a:p>
        </p:txBody>
      </p:sp>
      <p:sp>
        <p:nvSpPr>
          <p:cNvPr id="11" name="テキスト ボックス 10">
            <a:extLst>
              <a:ext uri="{FF2B5EF4-FFF2-40B4-BE49-F238E27FC236}">
                <a16:creationId xmlns:a16="http://schemas.microsoft.com/office/drawing/2014/main" id="{38DD4AFD-BF81-6E30-6CA4-D6FCEFAB25F4}"/>
              </a:ext>
            </a:extLst>
          </p:cNvPr>
          <p:cNvSpPr txBox="1"/>
          <p:nvPr userDrawn="1"/>
        </p:nvSpPr>
        <p:spPr>
          <a:xfrm>
            <a:off x="112542" y="481971"/>
            <a:ext cx="2236763" cy="523220"/>
          </a:xfrm>
          <a:prstGeom prst="rect">
            <a:avLst/>
          </a:prstGeom>
          <a:noFill/>
        </p:spPr>
        <p:txBody>
          <a:bodyPr wrap="square" rtlCol="0">
            <a:spAutoFit/>
          </a:bodyPr>
          <a:lstStyle/>
          <a:p>
            <a:r>
              <a:rPr kumimoji="1" lang="en-US" altLang="ja-JP" sz="2800" dirty="0">
                <a:ln>
                  <a:solidFill>
                    <a:schemeClr val="tx1">
                      <a:lumMod val="65000"/>
                      <a:lumOff val="35000"/>
                    </a:schemeClr>
                  </a:solidFill>
                </a:ln>
                <a:solidFill>
                  <a:srgbClr val="0070C0"/>
                </a:solidFill>
                <a:latin typeface="HGP創英角ﾎﾟｯﾌﾟ体" panose="040B0A00000000000000" pitchFamily="50" charset="-128"/>
                <a:ea typeface="HGP創英角ﾎﾟｯﾌﾟ体" panose="040B0A00000000000000" pitchFamily="50" charset="-128"/>
              </a:rPr>
              <a:t>INDEX</a:t>
            </a:r>
            <a:r>
              <a:rPr kumimoji="1" lang="ja-JP" altLang="en-US" sz="2800" dirty="0">
                <a:ln>
                  <a:solidFill>
                    <a:schemeClr val="tx1">
                      <a:lumMod val="65000"/>
                      <a:lumOff val="35000"/>
                    </a:schemeClr>
                  </a:solidFill>
                </a:ln>
                <a:solidFill>
                  <a:srgbClr val="0070C0"/>
                </a:solidFill>
                <a:latin typeface="HGP創英角ﾎﾟｯﾌﾟ体" panose="040B0A00000000000000" pitchFamily="50" charset="-128"/>
                <a:ea typeface="HGP創英角ﾎﾟｯﾌﾟ体" panose="040B0A00000000000000" pitchFamily="50" charset="-128"/>
              </a:rPr>
              <a:t> 目次</a:t>
            </a:r>
          </a:p>
        </p:txBody>
      </p:sp>
    </p:spTree>
    <p:extLst>
      <p:ext uri="{BB962C8B-B14F-4D97-AF65-F5344CB8AC3E}">
        <p14:creationId xmlns:p14="http://schemas.microsoft.com/office/powerpoint/2010/main" val="290896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D5C9B6-3EB2-C9A5-4ADF-98AA97C669B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A79937E-A82E-9AD3-188A-6BED6EBF08A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1D08C46-0164-D7D7-7D94-B223AE0D4B87}"/>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8449344-11C1-D925-41AD-067F921E14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1B3BCD-7C3A-47A0-883C-BEFE52D3BB3A}"/>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313708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8F89F57-766C-8D24-B438-C8380ADDAB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4E02D78-243C-7D96-64FF-FDAEC1FD363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4472E75-1DAA-B81E-1526-841D761D16C2}"/>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DA27990-A230-09BC-39FD-B6C9E1C0BE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B88714-46A8-CE89-7626-376735E338E9}"/>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378424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楕円 8">
            <a:extLst>
              <a:ext uri="{FF2B5EF4-FFF2-40B4-BE49-F238E27FC236}">
                <a16:creationId xmlns:a16="http://schemas.microsoft.com/office/drawing/2014/main" id="{8C055FC5-CB63-55EB-CA1F-2C5EE3CEEFCB}"/>
              </a:ext>
            </a:extLst>
          </p:cNvPr>
          <p:cNvSpPr/>
          <p:nvPr userDrawn="1"/>
        </p:nvSpPr>
        <p:spPr>
          <a:xfrm>
            <a:off x="11161542" y="5815251"/>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solidFill>
                <a:srgbClr val="0070C0"/>
              </a:solidFill>
            </a:endParaRPr>
          </a:p>
        </p:txBody>
      </p:sp>
      <p:sp>
        <p:nvSpPr>
          <p:cNvPr id="4" name="日付プレースホルダー 3">
            <a:extLst>
              <a:ext uri="{FF2B5EF4-FFF2-40B4-BE49-F238E27FC236}">
                <a16:creationId xmlns:a16="http://schemas.microsoft.com/office/drawing/2014/main" id="{44C66882-AFC5-27C1-C08B-C61FB2C6593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2CBB720-3361-C885-E5B1-17FF4EEF4123}"/>
              </a:ext>
            </a:extLst>
          </p:cNvPr>
          <p:cNvSpPr>
            <a:spLocks noGrp="1"/>
          </p:cNvSpPr>
          <p:nvPr>
            <p:ph type="ftr" sz="quarter" idx="11"/>
          </p:nvPr>
        </p:nvSpPr>
        <p:spPr/>
        <p:txBody>
          <a:bodyPr/>
          <a:lstStyle/>
          <a:p>
            <a:endParaRPr kumimoji="1" lang="ja-JP" altLang="en-US"/>
          </a:p>
        </p:txBody>
      </p:sp>
      <p:sp>
        <p:nvSpPr>
          <p:cNvPr id="7" name="フレーム 6">
            <a:extLst>
              <a:ext uri="{FF2B5EF4-FFF2-40B4-BE49-F238E27FC236}">
                <a16:creationId xmlns:a16="http://schemas.microsoft.com/office/drawing/2014/main" id="{8E88C1D5-AF56-3533-6F43-730DCCB95C7C}"/>
              </a:ext>
            </a:extLst>
          </p:cNvPr>
          <p:cNvSpPr/>
          <p:nvPr userDrawn="1"/>
        </p:nvSpPr>
        <p:spPr>
          <a:xfrm>
            <a:off x="0" y="0"/>
            <a:ext cx="12192000" cy="6858000"/>
          </a:xfrm>
          <a:prstGeom prst="frame">
            <a:avLst>
              <a:gd name="adj1" fmla="val 4705"/>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スライド番号プレースホルダー 5">
            <a:extLst>
              <a:ext uri="{FF2B5EF4-FFF2-40B4-BE49-F238E27FC236}">
                <a16:creationId xmlns:a16="http://schemas.microsoft.com/office/drawing/2014/main" id="{52A25570-6735-0EF5-E696-42B8C267A1DC}"/>
              </a:ext>
            </a:extLst>
          </p:cNvPr>
          <p:cNvSpPr txBox="1">
            <a:spLocks/>
          </p:cNvSpPr>
          <p:nvPr userDrawn="1"/>
        </p:nvSpPr>
        <p:spPr>
          <a:xfrm>
            <a:off x="9196009" y="5978400"/>
            <a:ext cx="249381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8A61607-24F0-47E6-B9AE-6B4F4A091043}" type="slidenum">
              <a:rPr lang="ja-JP" altLang="en-US" sz="1400" smtClean="0">
                <a:solidFill>
                  <a:schemeClr val="bg1"/>
                </a:solidFill>
              </a:rPr>
              <a:pPr/>
              <a:t>‹#›</a:t>
            </a:fld>
            <a:endParaRPr lang="ja-JP" altLang="en-US" sz="1400" dirty="0">
              <a:solidFill>
                <a:schemeClr val="bg1"/>
              </a:solidFill>
            </a:endParaRPr>
          </a:p>
        </p:txBody>
      </p:sp>
    </p:spTree>
    <p:extLst>
      <p:ext uri="{BB962C8B-B14F-4D97-AF65-F5344CB8AC3E}">
        <p14:creationId xmlns:p14="http://schemas.microsoft.com/office/powerpoint/2010/main" val="51245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AAFEF-46E7-E87C-21FD-6020157268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C3BEA2-EF9D-8E29-44D1-E45AAA3B7E8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B136F7-1B0B-4431-AD9E-70BD7B313E5F}"/>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8AB5878-E77A-DA10-2CA0-956AA73619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DED86E-307F-B650-0EF4-CE5D4FD75987}"/>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054138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8C63C-3779-E7E0-C10F-94BDD394578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B6DC6E-5EF0-E682-881C-532C03FA0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7A6F9C1-8D40-4C0C-AA56-C0293B8B49B5}"/>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394B0B7-3FD8-BADB-C682-893C05012D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019CD5-7C9E-3591-D43C-B713F5FDC4ED}"/>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4148547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4508F-3370-ECAB-7643-44AE3FF15F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8958F5-BB19-39D7-7B84-883232A12DF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114A546-92AE-61B8-8F17-2B3A714F6EF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A9209B-5785-DA99-2A9B-73143A8BC626}"/>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A83825D4-7FEE-121A-7827-002A312436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481DEB-E6D5-E14B-1CA1-D9C018A5913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237509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05EB65-BA31-82A3-3456-9398B61F540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995D9B-B319-CB80-5802-1ACAF2172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3C1D0DE-152E-5FAB-42E3-97C6E85DFDF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89AF33-D0CC-8FDE-44DE-0DC9072A3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CDAC3A-046A-CA59-A8AF-267BF75CD90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0303113-FA6F-B171-46AB-7ECBA955EA89}"/>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CE892D78-1776-B9CA-1E64-75C76199997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A760B86-5578-E5E4-3BF8-55A9FC843E06}"/>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97010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172E4F-6465-306C-0DDA-B343CE0FA5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EE0EBE8-3F4D-E4AE-B9C2-AF665E18DB41}"/>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6C5B65BE-738A-150C-8A63-464C788D0BF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520508-6D84-2DC5-36B4-BBA6739A223C}"/>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192625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C07739-41AF-81E2-D6A0-EF86F351AE2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11563B46-E778-67A8-BA2E-0D91E6F3541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8A1C35B-DCD7-8435-4943-7286F04A2339}"/>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4931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BB965-EFDC-E1F2-EBE4-69FEA71E90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AAA5C9-4F21-5D86-BE2A-C96835B05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603EAFD-168F-16DA-BADC-D86FDADF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A81D98-3968-E6DE-FA7F-D5AA1B5ADCF2}"/>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C1894217-AA1D-D466-5189-B39AEDBC20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51AA42-FC87-85E9-424A-69C52C00E8CF}"/>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64663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0C993F-EF42-7F31-5E4F-BB0DE71A13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A546C0-2742-1FF9-422C-9014151FA90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30C62E4-7F47-A960-4251-910AF8DBDBC1}"/>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90B2772E-5853-B2D9-8C69-C144653F54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35AEF1-0F1E-7929-FB94-0BBBCE0B4F19}"/>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527151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68249-0EEA-D78A-2351-1ABE7786D0E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63F9AE-8E6A-E0F2-06C3-9F0D90888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D2ACE9B-D619-11AF-78BC-4463E3761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91B73-B18A-008E-CB5F-876E9D3915E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3BC3C53-D967-8083-B94C-3B86C88857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713E0B-E020-A9B9-8E24-95DD472152A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928077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B0390-F80F-0924-68BC-D5CA52A5B2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2EBBC0-3A62-F477-A152-5CD3E91883E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BE18E-1A75-2EA5-6EE8-367674E114EA}"/>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F2F29A4B-91DA-22D7-7B42-3C9A5CEBCC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687132-B073-967A-02B2-3CD00B44F945}"/>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2219115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699DEB-1CD6-ED85-CE7B-3211C33CA38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B3BBC5-B285-863D-512C-660858EAD7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2A189A-F79C-B76D-52EF-003637D03F2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9EA0741-E7D8-9767-8328-02A92F4075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886C2-E769-500E-F110-327C601FBAC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284232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A49703B1-43F4-654D-253F-70419F7FDE0A}"/>
              </a:ext>
            </a:extLst>
          </p:cNvPr>
          <p:cNvSpPr/>
          <p:nvPr userDrawn="1"/>
        </p:nvSpPr>
        <p:spPr>
          <a:xfrm>
            <a:off x="11353800" y="6097023"/>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solidFill>
                <a:srgbClr val="0070C0"/>
              </a:solidFill>
            </a:endParaRPr>
          </a:p>
        </p:txBody>
      </p:sp>
      <p:sp>
        <p:nvSpPr>
          <p:cNvPr id="4" name="日付プレースホルダー 3">
            <a:extLst>
              <a:ext uri="{FF2B5EF4-FFF2-40B4-BE49-F238E27FC236}">
                <a16:creationId xmlns:a16="http://schemas.microsoft.com/office/drawing/2014/main" id="{F7B71CF0-99E7-F201-65CB-D15912389B7C}"/>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9E4EE46-DB29-61F0-24A7-5EF731483343}"/>
              </a:ext>
            </a:extLst>
          </p:cNvPr>
          <p:cNvSpPr>
            <a:spLocks noGrp="1"/>
          </p:cNvSpPr>
          <p:nvPr>
            <p:ph type="ftr" sz="quarter" idx="11"/>
          </p:nvPr>
        </p:nvSpPr>
        <p:spPr/>
        <p:txBody>
          <a:bodyPr/>
          <a:lstStyle/>
          <a:p>
            <a:endParaRPr kumimoji="1" lang="ja-JP" altLang="en-US"/>
          </a:p>
        </p:txBody>
      </p:sp>
      <p:sp>
        <p:nvSpPr>
          <p:cNvPr id="9" name="正方形/長方形 8">
            <a:extLst>
              <a:ext uri="{FF2B5EF4-FFF2-40B4-BE49-F238E27FC236}">
                <a16:creationId xmlns:a16="http://schemas.microsoft.com/office/drawing/2014/main" id="{CACF6DD9-DD07-AA8D-A4C7-46DED81C09AE}"/>
              </a:ext>
            </a:extLst>
          </p:cNvPr>
          <p:cNvSpPr/>
          <p:nvPr userDrawn="1"/>
        </p:nvSpPr>
        <p:spPr>
          <a:xfrm>
            <a:off x="0" y="0"/>
            <a:ext cx="12192000" cy="492369"/>
          </a:xfrm>
          <a:prstGeom prst="rect">
            <a:avLst/>
          </a:prstGeom>
          <a:blipFill>
            <a:blip r:embed="rId2"/>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6D4CE0E-D7C6-2A89-F6B5-183A0B1CEF0E}"/>
              </a:ext>
            </a:extLst>
          </p:cNvPr>
          <p:cNvSpPr txBox="1"/>
          <p:nvPr userDrawn="1"/>
        </p:nvSpPr>
        <p:spPr>
          <a:xfrm>
            <a:off x="11488337" y="6244000"/>
            <a:ext cx="504371" cy="307777"/>
          </a:xfrm>
          <a:prstGeom prst="rect">
            <a:avLst/>
          </a:prstGeom>
          <a:noFill/>
        </p:spPr>
        <p:txBody>
          <a:bodyPr wrap="square">
            <a:spAutoFit/>
          </a:bodyPr>
          <a:lstStyle/>
          <a:p>
            <a:fld id="{A8A61607-24F0-47E6-B9AE-6B4F4A091043}" type="slidenum">
              <a:rPr lang="ja-JP" altLang="en-US" sz="1400" smtClean="0">
                <a:solidFill>
                  <a:schemeClr val="bg1"/>
                </a:solidFill>
              </a:rPr>
              <a:pPr/>
              <a:t>‹#›</a:t>
            </a:fld>
            <a:endParaRPr lang="ja-JP" altLang="en-US" sz="1400" dirty="0">
              <a:solidFill>
                <a:schemeClr val="bg1"/>
              </a:solidFill>
            </a:endParaRPr>
          </a:p>
        </p:txBody>
      </p:sp>
    </p:spTree>
    <p:extLst>
      <p:ext uri="{BB962C8B-B14F-4D97-AF65-F5344CB8AC3E}">
        <p14:creationId xmlns:p14="http://schemas.microsoft.com/office/powerpoint/2010/main" val="2848893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136A6D-B27E-3E06-4D57-136CB17A95F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7CB240-35DF-B06E-482F-14C263E4AF2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D1EE13-53E7-1204-A206-56971EA8C120}"/>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BEBA891-E5AC-9CE3-3C30-6C0B85A4B6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A4E196-6B15-8F96-2199-3E7C6A7ADF8A}"/>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1359731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CF2180-2284-414F-D5A2-7ED213C48F2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DF86D51-D9D0-E2AD-23F3-052F8412F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BE0D97-34DD-5DF6-B69C-59C6683B77B2}"/>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8F9891E6-3676-0821-E068-F1021EA372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A4050D-646A-D544-9C7D-1758D4ED4047}"/>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4257274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509ECC-DA55-ABF9-3FC1-EC125C8D415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266FCF-9A17-6973-91D4-2B693C55A65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184E6D-CC9B-F2FB-D24C-F040F516BE3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C7D0D5B-F95C-0E7A-74C2-DA98002D98AF}"/>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6737A7C5-6231-A814-7B37-C2686BF1A5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EF1DE4-7AE4-EEFF-A143-091E7C7E2D43}"/>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274781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19CC34-6575-3228-9C58-7FC146FFB6A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661D68D-DF8B-93FA-7A25-11DAAA595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1B221CE-3F3B-7206-6649-89965EE0DCB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3E6C401-A587-C66F-9351-413C25F2E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2CCD011-4FC9-DADC-9013-2F1E23B07FA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D7957B9-E7E7-1881-AC46-9DB5FEC30A07}"/>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5EDAB8BF-469F-0512-2AD4-17807E395FD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929B417-3BE3-7F00-DCB6-7A77010A5045}"/>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2524227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EB9C12-A83A-FA14-5E38-7EC5AED7D9C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4E11C4-19B9-D350-FEF7-95C291EE3DF5}"/>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7A9ADCCA-8564-9864-D436-3E1DDE939B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317C5F3-E065-83B9-1B22-DD4FE0099AFA}"/>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978586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2F94D76-F8E0-8630-9629-804749C0746E}"/>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5F69C6C8-928A-9D8B-A889-CEF18A29CF7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0FAB79-F096-1F21-CC50-AB9907186E10}"/>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9932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635DD-6946-9E22-98C3-731CA9502C1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E21E59-95CF-3D11-1CDC-D5021D4F0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2E9CCC5-5B13-24E1-4B28-A85EB4CD5EF0}"/>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BE800CFE-257C-CC78-5A27-5BB1761F2A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50A6E7-070F-1C0C-36C5-F43723C0DD4F}"/>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2386597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87CB5-A6C7-4D7B-E2A5-51E0FFC5B91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8DDA52-B3AF-8ED9-A4CB-7E7A67DEE1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7C8EB25-15A2-2E9F-B490-118C66539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59239E4-0FCF-7EDC-6DCF-C79515D8EC27}"/>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3435B624-B48D-34A2-634F-106173160D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78385D0-022F-6D4B-5244-21816A23A475}"/>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974768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250AEA-4A86-C3FE-03F0-BBC52807F28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3D2B044-9E5D-AC0F-8481-C8FD08041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D4E650C-F9A8-DA00-13B1-224B3EDA4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79F903F-89E1-D034-19A2-01D68DBA7315}"/>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9BBF9292-8EF5-D956-15C2-6A674A6212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A17B305-1104-22D7-990A-3887EF53AA12}"/>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3645793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4A9A5-39FD-1E89-7F25-31E9C02FD20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EC418F8-C8E1-21E1-BB5F-5F57B3E0762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070B99-6596-DD66-81D0-550F016C8604}"/>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0956EC66-1A55-1F41-B280-B05A6A816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16029B-6C1B-1A8D-496E-F6979EEAE345}"/>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2899144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75D973A-BB96-9A16-58D3-642E9758BE1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223AB0B-C5E7-FF9D-586F-4E195E8DA8D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0E6AAC-6625-E9CB-5E07-C96A85B583A6}"/>
              </a:ext>
            </a:extLst>
          </p:cNvPr>
          <p:cNvSpPr>
            <a:spLocks noGrp="1"/>
          </p:cNvSpPr>
          <p:nvPr>
            <p:ph type="dt" sz="half" idx="10"/>
          </p:nvPr>
        </p:nvSpPr>
        <p:spPr/>
        <p:txBody>
          <a:body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79ADDF67-C8AE-589B-AE32-CE714458B4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75DC1C-D099-215B-C213-13BB7AF93FAA}"/>
              </a:ext>
            </a:extLst>
          </p:cNvPr>
          <p:cNvSpPr>
            <a:spLocks noGrp="1"/>
          </p:cNvSpPr>
          <p:nvPr>
            <p:ph type="sldNum" sz="quarter" idx="12"/>
          </p:nvPr>
        </p:nvSpPr>
        <p:spPr/>
        <p:txBody>
          <a:body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4012557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楕円 8">
            <a:extLst>
              <a:ext uri="{FF2B5EF4-FFF2-40B4-BE49-F238E27FC236}">
                <a16:creationId xmlns:a16="http://schemas.microsoft.com/office/drawing/2014/main" id="{8C055FC5-CB63-55EB-CA1F-2C5EE3CEEFCB}"/>
              </a:ext>
            </a:extLst>
          </p:cNvPr>
          <p:cNvSpPr/>
          <p:nvPr userDrawn="1"/>
        </p:nvSpPr>
        <p:spPr>
          <a:xfrm>
            <a:off x="11189677" y="5815253"/>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solidFill>
                <a:srgbClr val="0070C0"/>
              </a:solidFill>
            </a:endParaRPr>
          </a:p>
        </p:txBody>
      </p:sp>
      <p:sp>
        <p:nvSpPr>
          <p:cNvPr id="4" name="日付プレースホルダー 3">
            <a:extLst>
              <a:ext uri="{FF2B5EF4-FFF2-40B4-BE49-F238E27FC236}">
                <a16:creationId xmlns:a16="http://schemas.microsoft.com/office/drawing/2014/main" id="{44C66882-AFC5-27C1-C08B-C61FB2C6593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2CBB720-3361-C885-E5B1-17FF4EEF4123}"/>
              </a:ext>
            </a:extLst>
          </p:cNvPr>
          <p:cNvSpPr>
            <a:spLocks noGrp="1"/>
          </p:cNvSpPr>
          <p:nvPr>
            <p:ph type="ftr" sz="quarter" idx="11"/>
          </p:nvPr>
        </p:nvSpPr>
        <p:spPr/>
        <p:txBody>
          <a:bodyPr/>
          <a:lstStyle/>
          <a:p>
            <a:endParaRPr kumimoji="1" lang="ja-JP" altLang="en-US"/>
          </a:p>
        </p:txBody>
      </p:sp>
      <p:sp>
        <p:nvSpPr>
          <p:cNvPr id="7" name="フレーム 6">
            <a:extLst>
              <a:ext uri="{FF2B5EF4-FFF2-40B4-BE49-F238E27FC236}">
                <a16:creationId xmlns:a16="http://schemas.microsoft.com/office/drawing/2014/main" id="{8E88C1D5-AF56-3533-6F43-730DCCB95C7C}"/>
              </a:ext>
            </a:extLst>
          </p:cNvPr>
          <p:cNvSpPr/>
          <p:nvPr userDrawn="1"/>
        </p:nvSpPr>
        <p:spPr>
          <a:xfrm>
            <a:off x="0" y="0"/>
            <a:ext cx="12192000" cy="6858000"/>
          </a:xfrm>
          <a:prstGeom prst="frame">
            <a:avLst>
              <a:gd name="adj1" fmla="val 4705"/>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スライド番号プレースホルダー 5">
            <a:extLst>
              <a:ext uri="{FF2B5EF4-FFF2-40B4-BE49-F238E27FC236}">
                <a16:creationId xmlns:a16="http://schemas.microsoft.com/office/drawing/2014/main" id="{52A25570-6735-0EF5-E696-42B8C267A1DC}"/>
              </a:ext>
            </a:extLst>
          </p:cNvPr>
          <p:cNvSpPr txBox="1">
            <a:spLocks/>
          </p:cNvSpPr>
          <p:nvPr userDrawn="1"/>
        </p:nvSpPr>
        <p:spPr>
          <a:xfrm>
            <a:off x="8945880" y="595026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8A61607-24F0-47E6-B9AE-6B4F4A091043}" type="slidenum">
              <a:rPr lang="ja-JP" altLang="en-US" smtClean="0">
                <a:solidFill>
                  <a:schemeClr val="bg1"/>
                </a:solidFill>
              </a:rPr>
              <a:pPr/>
              <a:t>‹#›</a:t>
            </a:fld>
            <a:endParaRPr lang="ja-JP" altLang="en-US" dirty="0">
              <a:solidFill>
                <a:schemeClr val="bg1"/>
              </a:solidFill>
            </a:endParaRPr>
          </a:p>
        </p:txBody>
      </p:sp>
      <p:graphicFrame>
        <p:nvGraphicFramePr>
          <p:cNvPr id="11" name="図表 10">
            <a:extLst>
              <a:ext uri="{FF2B5EF4-FFF2-40B4-BE49-F238E27FC236}">
                <a16:creationId xmlns:a16="http://schemas.microsoft.com/office/drawing/2014/main" id="{68703581-68E0-108B-B813-310A0C2F850E}"/>
              </a:ext>
            </a:extLst>
          </p:cNvPr>
          <p:cNvGraphicFramePr/>
          <p:nvPr userDrawn="1">
            <p:extLst>
              <p:ext uri="{D42A27DB-BD31-4B8C-83A1-F6EECF244321}">
                <p14:modId xmlns:p14="http://schemas.microsoft.com/office/powerpoint/2010/main" val="933943704"/>
              </p:ext>
            </p:extLst>
          </p:nvPr>
        </p:nvGraphicFramePr>
        <p:xfrm>
          <a:off x="2184595" y="407598"/>
          <a:ext cx="9324536" cy="913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817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AAFEF-46E7-E87C-21FD-6020157268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C3BEA2-EF9D-8E29-44D1-E45AAA3B7E8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B136F7-1B0B-4431-AD9E-70BD7B313E5F}"/>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8AB5878-E77A-DA10-2CA0-956AA73619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DED86E-307F-B650-0EF4-CE5D4FD75987}"/>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884071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38C63C-3779-E7E0-C10F-94BDD394578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B6DC6E-5EF0-E682-881C-532C03FA0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7A6F9C1-8D40-4C0C-AA56-C0293B8B49B5}"/>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394B0B7-3FD8-BADB-C682-893C05012D2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019CD5-7C9E-3591-D43C-B713F5FDC4ED}"/>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890993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B4508F-3370-ECAB-7643-44AE3FF15FF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8958F5-BB19-39D7-7B84-883232A12DF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114A546-92AE-61B8-8F17-2B3A714F6EF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A9209B-5785-DA99-2A9B-73143A8BC626}"/>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A83825D4-7FEE-121A-7827-002A312436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481DEB-E6D5-E14B-1CA1-D9C018A5913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849704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05EB65-BA31-82A3-3456-9398B61F540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995D9B-B319-CB80-5802-1ACAF2172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3C1D0DE-152E-5FAB-42E3-97C6E85DFDF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B89AF33-D0CC-8FDE-44DE-0DC9072A3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CDAC3A-046A-CA59-A8AF-267BF75CD90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0303113-FA6F-B171-46AB-7ECBA955EA89}"/>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CE892D78-1776-B9CA-1E64-75C76199997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A760B86-5578-E5E4-3BF8-55A9FC843E06}"/>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223391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172E4F-6465-306C-0DDA-B343CE0FA5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EE0EBE8-3F4D-E4AE-B9C2-AF665E18DB41}"/>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6C5B65BE-738A-150C-8A63-464C788D0BF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520508-6D84-2DC5-36B4-BBA6739A223C}"/>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95910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3CA59-48FC-5E72-1904-F4A4F4D492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DB6FA6B-2E42-7787-00AF-D29B90370B2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B9C1FA4-6F0E-8A7C-D40A-6D8B6E90333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A65B6DE-E3DF-7D8D-760A-DC4ADD8233EC}"/>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D89A3BDB-5369-2B79-2D7B-08997D0EA8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D5B955-EDBA-FA62-A1AA-C7065EF4DBA1}"/>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794778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C07739-41AF-81E2-D6A0-EF86F351AE2C}"/>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11563B46-E778-67A8-BA2E-0D91E6F3541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8A1C35B-DCD7-8435-4943-7286F04A2339}"/>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653321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BB965-EFDC-E1F2-EBE4-69FEA71E90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AAA5C9-4F21-5D86-BE2A-C96835B05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603EAFD-168F-16DA-BADC-D86FDADF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A81D98-3968-E6DE-FA7F-D5AA1B5ADCF2}"/>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C1894217-AA1D-D466-5189-B39AEDBC20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51AA42-FC87-85E9-424A-69C52C00E8CF}"/>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3210630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68249-0EEA-D78A-2351-1ABE7786D0E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63F9AE-8E6A-E0F2-06C3-9F0D90888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D2ACE9B-D619-11AF-78BC-4463E3761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91B73-B18A-008E-CB5F-876E9D3915E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3BC3C53-D967-8083-B94C-3B86C88857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713E0B-E020-A9B9-8E24-95DD472152A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996276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B0390-F80F-0924-68BC-D5CA52A5B21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2EBBC0-3A62-F477-A152-5CD3E91883E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BE18E-1A75-2EA5-6EE8-367674E114EA}"/>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F2F29A4B-91DA-22D7-7B42-3C9A5CEBCC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687132-B073-967A-02B2-3CD00B44F945}"/>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826493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699DEB-1CD6-ED85-CE7B-3211C33CA38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B3BBC5-B285-863D-512C-660858EAD7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2A189A-F79C-B76D-52EF-003637D03F2D}"/>
              </a:ext>
            </a:extLst>
          </p:cNvPr>
          <p:cNvSpPr>
            <a:spLocks noGrp="1"/>
          </p:cNvSpPr>
          <p:nvPr>
            <p:ph type="dt" sz="half" idx="10"/>
          </p:nvPr>
        </p:nvSpPr>
        <p:spPr/>
        <p:txBody>
          <a:body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9EA0741-E7D8-9767-8328-02A92F4075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886C2-E769-500E-F110-327C601FBAC4}"/>
              </a:ext>
            </a:extLst>
          </p:cNvPr>
          <p:cNvSpPr>
            <a:spLocks noGrp="1"/>
          </p:cNvSpPr>
          <p:nvPr>
            <p:ph type="sldNum" sz="quarter" idx="12"/>
          </p:nvPr>
        </p:nvSpPr>
        <p:spPr/>
        <p:txBody>
          <a:body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774110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2474261-5092-8B59-A804-B0223BC72CBB}"/>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5A77F95-E3B2-7D60-460F-12A03E9641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07C4CF-35DD-6789-8655-2CE8D850B9DB}"/>
              </a:ext>
            </a:extLst>
          </p:cNvPr>
          <p:cNvSpPr>
            <a:spLocks noGrp="1"/>
          </p:cNvSpPr>
          <p:nvPr>
            <p:ph type="sldNum" sz="quarter" idx="12"/>
          </p:nvPr>
        </p:nvSpPr>
        <p:spPr>
          <a:xfrm>
            <a:off x="8788400" y="6356350"/>
            <a:ext cx="2743200" cy="365125"/>
          </a:xfrm>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418080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B5E1AC-3560-FC5D-1077-C6671016ACB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F11781-A6B0-DB8C-D8CC-ACAABF2E568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2D7BFD-C81A-949B-F3C9-DC895C088CAE}"/>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F2AB1775-F349-B97A-2DB3-92500BF985C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FFBB94-EA2F-2137-9F93-AD0FD9B2431E}"/>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869659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87F073-09CE-A145-A9BE-3D5BDC58BAC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3B4A8D4-11DE-DE36-3EBF-32EBE6B1C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3D006F-341C-1B8A-7D49-D48A15DFEAE3}"/>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3B248B63-B3B4-EDE5-677B-C1BCEEB1E1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CE0A9E-E5D4-E65D-45A2-87897ACAECF8}"/>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782833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41F7F8-ED6B-1798-CD8E-F334DA960E2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00CC3EA-7C44-BACB-0C42-17FBB6CAFC7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49EA5E-9848-9811-2F25-36D5547F452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279D0D2-BE2D-CECD-E1AE-497D83C8E916}"/>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167D0968-245A-6615-2666-B12C15F3C7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903357-F69D-7724-D507-BF0597F864D5}"/>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2819385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157996-99CF-6C41-ED5C-3D57E3869B6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A2DDA4E-1829-8888-B0C9-966680304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CAC1026-2DC5-62CB-D9BF-FC4A25770DC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C119B8C-E57B-275A-A79C-5FF7BE76B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9958EF9-6C10-2E49-61A7-0CE427AF86C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3084395-2F0B-C3FD-A539-FB546D95F503}"/>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BA13CA45-8533-7D2C-25A9-292BAA79FC6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EF076FB-A9E1-3EBD-9C65-7B729CDDA87E}"/>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402115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FEEB99-6470-7610-FB08-69A6CF9164E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3C32EB5-DBDD-BFEE-FE35-ECC21AD8B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B2A8C6-6767-9729-F60A-690F7935405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430AF51-3E36-ACDF-2CF9-CF2A16272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78F2CF4-98CE-272B-6299-EADC2A797E6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1857A45-D2BA-8D3B-EFA7-AF9522217107}"/>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FF1DD8B9-6BC2-A877-C094-32898CFB28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03ED47-DEDB-1923-8DB3-1B40B8F568EF}"/>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2064732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D9EB9-1FFA-6BC8-E3B5-10887C548E3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9B76B9A-FF39-0110-1335-7DCB502A53D5}"/>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100898B7-EC3C-A396-686E-4E8A3E210AA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36DB41E-4D14-872C-487E-100A977EBD25}"/>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198346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5CDA04-46BE-EA19-C87C-D57B0F60E762}"/>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9CE909FB-B6EE-4851-DE0C-7AF370FE9E8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E6DA2A-FC37-F841-0AA8-F661F2B5F28D}"/>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1397546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251461-2DFA-F33E-AC96-1510775F7AC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97189E-30B0-75F8-2E89-DECD2371A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98CD519-2672-996A-A7BE-9CF8E315E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564D1F0-DA6E-F005-9EC9-5DBB2A0D27DB}"/>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EC3E22C-3DA5-D4D2-C0DA-F163843223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4AF51E-1948-3AAA-9227-05EFF22FF0EB}"/>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763608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0EBD01-C97A-C2C5-7CC3-1BD7C20D304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740F309-BB6A-9189-5469-33A318286A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008F5FE-39BD-828D-DA0D-7D02C7360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F76A9-D480-EC59-E13F-C744087E219D}"/>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1CACD2BD-A403-C647-977E-AE0F81FA2C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BC550A-A7B7-D8B4-0ADC-1BC96CF7C079}"/>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1747324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95FBA-69F7-37BF-2112-7DBE6B528FC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E8AEA0E-A2C4-B7D5-3869-FE86B4C6478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97DAB9-FAEF-CDB7-D308-A7A6DA71B505}"/>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434221F0-42CF-E4C5-ADD3-147015EBAC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F0939B-4419-BF59-2151-88527729E5D7}"/>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158884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B1F5938-A19D-EAE8-2571-C3D029A3841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AD8AAA6-2EE6-5C50-CBE3-A74E94BF526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E1534E-EF18-1BC4-054B-8B6A775B4592}"/>
              </a:ext>
            </a:extLst>
          </p:cNvPr>
          <p:cNvSpPr>
            <a:spLocks noGrp="1"/>
          </p:cNvSpPr>
          <p:nvPr>
            <p:ph type="dt" sz="half" idx="10"/>
          </p:nvPr>
        </p:nvSpPr>
        <p:spPr/>
        <p:txBody>
          <a:body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8BC3AFE3-9CFA-059F-3414-0444EA2DFB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0B6F7F-3B3B-F6DB-8ABF-E8569882EF7C}"/>
              </a:ext>
            </a:extLst>
          </p:cNvPr>
          <p:cNvSpPr>
            <a:spLocks noGrp="1"/>
          </p:cNvSpPr>
          <p:nvPr>
            <p:ph type="sldNum" sz="quarter" idx="12"/>
          </p:nvPr>
        </p:nvSpPr>
        <p:spPr/>
        <p:txBody>
          <a:body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498136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8F5952C0-B322-F8A8-A2D9-0FFCF8D1C9EB}"/>
              </a:ext>
            </a:extLst>
          </p:cNvPr>
          <p:cNvSpPr/>
          <p:nvPr userDrawn="1"/>
        </p:nvSpPr>
        <p:spPr>
          <a:xfrm>
            <a:off x="0" y="0"/>
            <a:ext cx="12192000" cy="6858000"/>
          </a:xfrm>
          <a:prstGeom prst="roundRect">
            <a:avLst>
              <a:gd name="adj" fmla="val 7436"/>
            </a:avLst>
          </a:prstGeom>
          <a:blipFill dpi="0" rotWithShape="1">
            <a:blip r:embed="rId2">
              <a:alphaModFix amt="76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F8206A64-363D-0BB2-E470-6FF66AB52C6B}"/>
              </a:ext>
            </a:extLst>
          </p:cNvPr>
          <p:cNvSpPr/>
          <p:nvPr userDrawn="1"/>
        </p:nvSpPr>
        <p:spPr>
          <a:xfrm>
            <a:off x="11414760" y="6154415"/>
            <a:ext cx="638908" cy="635149"/>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ysClr val="windowText" lastClr="000000"/>
                </a:solidFill>
              </a:ln>
            </a:endParaRPr>
          </a:p>
        </p:txBody>
      </p:sp>
      <p:sp>
        <p:nvSpPr>
          <p:cNvPr id="4" name="日付プレースホルダー 3">
            <a:extLst>
              <a:ext uri="{FF2B5EF4-FFF2-40B4-BE49-F238E27FC236}">
                <a16:creationId xmlns:a16="http://schemas.microsoft.com/office/drawing/2014/main" id="{48B5101F-0C4D-FB80-A62C-7DA8CFBE1F19}"/>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FB1A0B7-DA49-9F64-2E17-EBED035FCA7C}"/>
              </a:ext>
            </a:extLst>
          </p:cNvPr>
          <p:cNvSpPr>
            <a:spLocks noGrp="1"/>
          </p:cNvSpPr>
          <p:nvPr>
            <p:ph type="ftr" sz="quarter" idx="11"/>
          </p:nvPr>
        </p:nvSpPr>
        <p:spPr>
          <a:xfrm>
            <a:off x="4038600" y="6356349"/>
            <a:ext cx="4114800" cy="365125"/>
          </a:xfrm>
        </p:spPr>
        <p:txBody>
          <a:bodyPr/>
          <a:lstStyle/>
          <a:p>
            <a:endParaRPr kumimoji="1" lang="ja-JP" altLang="en-US"/>
          </a:p>
        </p:txBody>
      </p:sp>
      <p:sp>
        <p:nvSpPr>
          <p:cNvPr id="9" name="スライド番号プレースホルダー 5">
            <a:extLst>
              <a:ext uri="{FF2B5EF4-FFF2-40B4-BE49-F238E27FC236}">
                <a16:creationId xmlns:a16="http://schemas.microsoft.com/office/drawing/2014/main" id="{A90711DA-E54F-8ED5-10C2-951DD846AC0E}"/>
              </a:ext>
            </a:extLst>
          </p:cNvPr>
          <p:cNvSpPr txBox="1">
            <a:spLocks/>
          </p:cNvSpPr>
          <p:nvPr userDrawn="1"/>
        </p:nvSpPr>
        <p:spPr>
          <a:xfrm>
            <a:off x="9172135" y="630360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F819BE7-A05F-4542-A98B-56D99B6F34E1}" type="slidenum">
              <a:rPr lang="ja-JP" altLang="en-US" sz="1400" smtClean="0">
                <a:solidFill>
                  <a:schemeClr val="bg1"/>
                </a:solidFill>
              </a:rPr>
              <a:pPr/>
              <a:t>‹#›</a:t>
            </a:fld>
            <a:endParaRPr lang="ja-JP" altLang="en-US" sz="1400" dirty="0">
              <a:solidFill>
                <a:schemeClr val="bg1"/>
              </a:solidFill>
            </a:endParaRPr>
          </a:p>
        </p:txBody>
      </p:sp>
    </p:spTree>
    <p:extLst>
      <p:ext uri="{BB962C8B-B14F-4D97-AF65-F5344CB8AC3E}">
        <p14:creationId xmlns:p14="http://schemas.microsoft.com/office/powerpoint/2010/main" val="2182752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EC7D4-5C1E-A3C5-47CD-AC2736565CE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F2AB39-180E-B8B8-AA24-EB14143BAA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189986-7B4C-C37D-3884-2DD95637D443}"/>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1EC9EE19-E1FA-BFC1-7D60-46294002B7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875C05-9747-1C3B-852F-07EEE0E37157}"/>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1793353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69B3BB-32FA-F72F-8FE7-D97ED984D39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B5DA47-DEA7-1466-2CB6-0BF123AD12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396EC24-60B4-77D5-CF9C-5292A8F0F5EE}"/>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C8BB48DB-811F-9E5B-5A35-927471A2A4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3DF193-CA5C-1A7B-AC97-06942BC7596C}"/>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845849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9FBB11-5869-EF08-7FB5-3C09861D50A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BDA395-6864-FE37-58ED-CA6707FC796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133D628-E5CF-E51F-9109-F8D58C7238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4F91EF-8C01-0511-9256-B3E3706A0EE4}"/>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2DA9442F-803C-CC28-23A6-ED4F15C5191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8035B7D-F2CE-6439-212F-B91E3AB59C8E}"/>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49140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5432CB-8FAD-4254-3D26-37E70B6036E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51980E-EA4C-38D1-3713-F30CEC1518F9}"/>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36C68136-8C4D-E870-DDD8-244D83B8DE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53ECB9-10D3-A7D3-FB5B-E654B02452E7}"/>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064546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E0A08D-0563-BD85-F050-641592C00E0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35A6E4-BD52-DAB7-EA81-F544F0912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73DA784-2104-F9E7-C2D9-DA7669FA5A6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4E1ADC3-51D9-DB07-E9AB-69E64B27F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A3E2A09-4121-FBA4-0576-6D2B0DB166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914CD45-4488-E43F-CAB1-E50E08B87786}"/>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23138F43-495D-1465-C1C4-10390EE2700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85D6CCF-EA38-C40F-7FFD-F20A8CCAA489}"/>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1979825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E610B-6717-054A-18A3-FBF0BC821E4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EB0E2FF-E74F-5839-2D1D-77D5F2ADC8E9}"/>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E0F5BF7C-528D-13FA-104B-6BBDA06689D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05C3185-7210-086A-38EB-61FB820F2840}"/>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732435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138162A-970B-F81F-E91F-93FE362065DE}"/>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489F2E16-E05F-9127-403C-A510E54977C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76CA8F-B644-6EF5-8C32-901D998069D4}"/>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4289016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D2077-ACD7-174D-8562-79B443B1EBF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FACAB6-6E50-21B1-6727-EAE30E06C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D936C91-CFC0-6E5C-4A9E-48CD668BC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9F348FE-7ED3-A66E-3EF1-DDCEB98793A4}"/>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6B5DD68-5295-7BF4-EB0B-A54F03602A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66C207-44E6-8499-943D-FDD5C417F050}"/>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932036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8A487-CF2E-86E3-328F-4A1F783F2A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30176D5-DEC9-AFD5-EFDB-E39BD3EFD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9D00798-314E-17B6-F016-2F3BB39E1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4808796-CDCB-8EFD-8511-DA6B36B0457B}"/>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831022AD-9A5C-ED3D-B545-564DBE790D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3DA6DB-4559-ED5D-272F-84F7A05E1386}"/>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098813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096D19-C926-691C-993A-18529906935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9B55F2-D599-4937-B543-11E2C3AD083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62C19A-65A8-1BCC-32CC-FDF70F79E0C3}"/>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A4B1D05A-5147-22D2-25BD-63B0CFBFE2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A23FB1D-662C-7CD7-F191-E604C5A41A69}"/>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358364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E51DD97-1015-E423-E94E-D23CE1CBEB6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F67A20-82BC-7635-2E25-1AEFBB01F22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E048D6-E08E-1071-886A-8E6A54A1F7AF}"/>
              </a:ext>
            </a:extLst>
          </p:cNvPr>
          <p:cNvSpPr>
            <a:spLocks noGrp="1"/>
          </p:cNvSpPr>
          <p:nvPr>
            <p:ph type="dt" sz="half" idx="10"/>
          </p:nvPr>
        </p:nvSpPr>
        <p:spPr/>
        <p:txBody>
          <a:body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A4036A2-8CFA-C15E-83A7-A374F48462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06ACB7-896E-46F4-A62F-0320CDD5999E}"/>
              </a:ext>
            </a:extLst>
          </p:cNvPr>
          <p:cNvSpPr>
            <a:spLocks noGrp="1"/>
          </p:cNvSpPr>
          <p:nvPr>
            <p:ph type="sldNum" sz="quarter" idx="12"/>
          </p:nvPr>
        </p:nvSpPr>
        <p:spPr/>
        <p:txBody>
          <a:body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958894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rgbClr val="FFFFCC"/>
        </a:solidFill>
        <a:effectLst/>
      </p:bgPr>
    </p:bg>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90B1733-2AB7-18D6-7A21-ABF12A2CBB85}"/>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0C8A2B1-9B76-F75E-B80F-BCDC3C8C7A4F}"/>
              </a:ext>
            </a:extLst>
          </p:cNvPr>
          <p:cNvSpPr>
            <a:spLocks noGrp="1"/>
          </p:cNvSpPr>
          <p:nvPr>
            <p:ph type="ftr" sz="quarter" idx="11"/>
          </p:nvPr>
        </p:nvSpPr>
        <p:spPr/>
        <p:txBody>
          <a:bodyPr/>
          <a:lstStyle/>
          <a:p>
            <a:endParaRPr kumimoji="1" lang="ja-JP" altLang="en-US" dirty="0"/>
          </a:p>
        </p:txBody>
      </p:sp>
      <p:sp>
        <p:nvSpPr>
          <p:cNvPr id="8" name="四角形: 角を丸くする 7">
            <a:extLst>
              <a:ext uri="{FF2B5EF4-FFF2-40B4-BE49-F238E27FC236}">
                <a16:creationId xmlns:a16="http://schemas.microsoft.com/office/drawing/2014/main" id="{120F9F33-64D7-3921-55D3-B15F7E466554}"/>
              </a:ext>
            </a:extLst>
          </p:cNvPr>
          <p:cNvSpPr/>
          <p:nvPr userDrawn="1"/>
        </p:nvSpPr>
        <p:spPr>
          <a:xfrm>
            <a:off x="709155" y="1145932"/>
            <a:ext cx="10705605" cy="4715222"/>
          </a:xfrm>
          <a:prstGeom prst="roundRect">
            <a:avLst/>
          </a:prstGeom>
          <a:blipFill dpi="0" rotWithShape="1">
            <a:blip r:embed="rId2">
              <a:alphaModFix amt="76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スライド番号プレースホルダー 5">
            <a:extLst>
              <a:ext uri="{FF2B5EF4-FFF2-40B4-BE49-F238E27FC236}">
                <a16:creationId xmlns:a16="http://schemas.microsoft.com/office/drawing/2014/main" id="{24BC20BB-65B3-39DB-900B-D515DB88C3D8}"/>
              </a:ext>
            </a:extLst>
          </p:cNvPr>
          <p:cNvSpPr txBox="1">
            <a:spLocks/>
          </p:cNvSpPr>
          <p:nvPr userDrawn="1"/>
        </p:nvSpPr>
        <p:spPr>
          <a:xfrm>
            <a:off x="9187721" y="6290623"/>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726AAF1-2616-4E79-920F-FDCDF62FC9AA}" type="slidenum">
              <a:rPr lang="ja-JP" altLang="en-US" smtClean="0">
                <a:solidFill>
                  <a:schemeClr val="bg1"/>
                </a:solidFill>
              </a:rPr>
              <a:pPr/>
              <a:t>‹#›</a:t>
            </a:fld>
            <a:endParaRPr lang="ja-JP" altLang="en-US" dirty="0">
              <a:solidFill>
                <a:schemeClr val="bg1"/>
              </a:solidFill>
            </a:endParaRPr>
          </a:p>
        </p:txBody>
      </p:sp>
    </p:spTree>
    <p:extLst>
      <p:ext uri="{BB962C8B-B14F-4D97-AF65-F5344CB8AC3E}">
        <p14:creationId xmlns:p14="http://schemas.microsoft.com/office/powerpoint/2010/main" val="3897398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5A216D-CEBA-CDE6-6A3A-5045F7E1A1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EE051C3-25D6-20AE-95F2-3052769CE92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09686D-D779-F27E-9A0F-30A7D13603E2}"/>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A099FE47-F3F9-8D3D-5D6B-A15C737B37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6368D3-8B8C-779E-37CE-B035B2829921}"/>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2885634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3ED08-B10D-3CFA-F105-808EF87EB75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E4B62DA-18FC-7846-6C8E-2E0D59758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D111822-550E-BE90-D808-5A23A122B397}"/>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543B4386-D89D-708E-7492-AC8A167E69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68A1FB-B39C-D14A-92CB-03AB48C8B610}"/>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333245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E1CEC5C-7222-7846-FD3F-7B3DE3D58FD0}"/>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E52EA82A-7509-1764-1659-C71F2BA9DA6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5CFA01-75F2-4BE4-0B40-C3A30A977A18}"/>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678916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E988F2-CBF5-C20F-CD48-7FF5FA3152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769FAA0-ADF7-C416-DCDB-0FE7672FCE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7B67153-5AC4-6863-D8F3-3C96E008DDA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0F7BF0F-22CE-7232-79C4-DF45D0AC6F68}"/>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E7E7066C-68AD-6F02-99D5-1C4B835D355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587D91-5B15-EF69-BC85-67E6A9559132}"/>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1954363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2D710-8B12-A92B-B051-AED4FB778E2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7379D7-FA77-51AC-E902-A3CC645CC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57A54E5-9B03-F223-C7D0-CCE46E87F93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AD59723-8EFC-7642-74FC-EBA9A6CE2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49F7C94-49EF-CFB0-0DAD-9041BDA56AA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46148F4-6B5F-B6BF-F8E8-68FE2DDAE89E}"/>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8" name="フッター プレースホルダー 7">
            <a:extLst>
              <a:ext uri="{FF2B5EF4-FFF2-40B4-BE49-F238E27FC236}">
                <a16:creationId xmlns:a16="http://schemas.microsoft.com/office/drawing/2014/main" id="{E3C42347-4C64-702D-D023-AE949E62510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F1D6AFD-A593-B9BD-0257-626FE4A7F033}"/>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523708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2F07A-1E98-6EEE-3F79-71668009DBE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163FAB-D32B-03CB-FBB9-3E69ECEB519C}"/>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4" name="フッター プレースホルダー 3">
            <a:extLst>
              <a:ext uri="{FF2B5EF4-FFF2-40B4-BE49-F238E27FC236}">
                <a16:creationId xmlns:a16="http://schemas.microsoft.com/office/drawing/2014/main" id="{37298927-0F8B-ADAD-170C-4DFFD9EAFB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06B36FD-33BA-E99D-A5A9-12731938A82C}"/>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12306505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B1804EA-E489-58AF-EF3D-8D6CA4300154}"/>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3" name="フッター プレースホルダー 2">
            <a:extLst>
              <a:ext uri="{FF2B5EF4-FFF2-40B4-BE49-F238E27FC236}">
                <a16:creationId xmlns:a16="http://schemas.microsoft.com/office/drawing/2014/main" id="{46DB0FFD-4B57-E738-0FD7-E4E6DB75B23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A01C8A-BC97-3DA8-C40B-EF04050E36C8}"/>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4041912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D3DA9C-805B-2DF7-9C11-D14FAB0D75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C98B70-66BD-17F5-A6C9-9045CFC01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D7DBDAB-DC62-D438-73E6-797D48C12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BE931F5-E1D1-6E15-5BC1-4BC0FD180488}"/>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8961ACE1-F880-80B8-5C53-7630493FA75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2C8FAE-D62E-DD1F-1FAA-C3889987E6F6}"/>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3758850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74E09F-4BEF-4A3D-65D1-F93ECDCB2BD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69FAD54-DA10-2223-1B17-D8E150B58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6B170EE-108B-C426-B98C-A5DFC60D7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82F3E0A-161B-4FD5-D1FD-603798669506}"/>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1F0D50EE-1284-18E7-3C0D-E45EC88865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65484CD-0FF0-564B-872A-A18CB6C358A8}"/>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976185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05539A-8309-6946-2144-1D7B6FE7E43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6531D0E-8B73-DD69-186D-994F8C276C6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DC6CBE-DF54-5D13-3F13-D08AFB5C368F}"/>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EE643CF7-0C94-82B2-BE4C-D96E5F3C04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C5E56E-B8C5-D2AB-1033-AC6BCAEA2B56}"/>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2104784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A2ACA05-6108-FBF8-4FAA-38B9AFFB94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91A1B57-2247-6128-B4B4-73E5553E30F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9C189D-DDBE-C849-C639-023F1B49927C}"/>
              </a:ext>
            </a:extLst>
          </p:cNvPr>
          <p:cNvSpPr>
            <a:spLocks noGrp="1"/>
          </p:cNvSpPr>
          <p:nvPr>
            <p:ph type="dt" sz="half" idx="10"/>
          </p:nvPr>
        </p:nvSpPr>
        <p:spPr/>
        <p:txBody>
          <a:body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262EB30B-FA44-DAE2-41DD-265843E71DE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025B8A-7778-4654-500C-7E61063014AB}"/>
              </a:ext>
            </a:extLst>
          </p:cNvPr>
          <p:cNvSpPr>
            <a:spLocks noGrp="1"/>
          </p:cNvSpPr>
          <p:nvPr>
            <p:ph type="sldNum" sz="quarter" idx="12"/>
          </p:nvPr>
        </p:nvSpPr>
        <p:spPr/>
        <p:txBody>
          <a:body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213310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B88BE2-78C7-1B44-136E-B65FD08774E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C62AAC3-576E-D910-4B64-F0A689CFA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E6406B1-08FC-C391-8482-70FE41C04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244C697-8C79-2DF1-2651-55A7735BD3CD}"/>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3475060D-3463-349E-3F2A-B66E171F77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109721D-7611-01A9-A247-C6A6004B2D51}"/>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46781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7D331F-394D-7009-B469-46065C0A924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45A3AF-2D41-8794-FDCC-4A7193A95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F97C6E8-7643-6184-2F4C-573D1C490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040225-8592-D275-4A6B-5E0A7F4F02EA}"/>
              </a:ext>
            </a:extLst>
          </p:cNvPr>
          <p:cNvSpPr>
            <a:spLocks noGrp="1"/>
          </p:cNvSpPr>
          <p:nvPr>
            <p:ph type="dt" sz="half" idx="10"/>
          </p:nvPr>
        </p:nvSpPr>
        <p:spPr/>
        <p:txBody>
          <a:bodyPr/>
          <a:lstStyle/>
          <a:p>
            <a:fld id="{8FAA08AF-B75D-40AD-B185-742D4F3E8D71}" type="datetimeFigureOut">
              <a:rPr kumimoji="1" lang="ja-JP" altLang="en-US" smtClean="0"/>
              <a:t>2025/4/10</a:t>
            </a:fld>
            <a:endParaRPr kumimoji="1" lang="ja-JP" altLang="en-US"/>
          </a:p>
        </p:txBody>
      </p:sp>
      <p:sp>
        <p:nvSpPr>
          <p:cNvPr id="6" name="フッター プレースホルダー 5">
            <a:extLst>
              <a:ext uri="{FF2B5EF4-FFF2-40B4-BE49-F238E27FC236}">
                <a16:creationId xmlns:a16="http://schemas.microsoft.com/office/drawing/2014/main" id="{5C431D72-2B25-CE7E-2385-CF87044AD1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44CD52D-2A0F-961C-8AEC-0411246C91CB}"/>
              </a:ext>
            </a:extLst>
          </p:cNvPr>
          <p:cNvSpPr>
            <a:spLocks noGrp="1"/>
          </p:cNvSpPr>
          <p:nvPr>
            <p:ph type="sldNum" sz="quarter" idx="12"/>
          </p:nvPr>
        </p:nvSpPr>
        <p:spPr/>
        <p:txBody>
          <a:body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1470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2C4331E-A82D-D23B-6921-CAA09716F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0ED5A50-6B13-D0D7-2E5F-3E3C02F10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AC3E41-9E18-BB00-D75F-E226AF8F5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A08AF-B75D-40AD-B185-742D4F3E8D71}"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6671DDF-084D-92F9-675B-D118A050AA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063607-1040-545E-1F40-4924F55086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A8AF5-EF63-452E-B1CC-9BACE741D251}" type="slidenum">
              <a:rPr kumimoji="1" lang="ja-JP" altLang="en-US" smtClean="0"/>
              <a:t>‹#›</a:t>
            </a:fld>
            <a:endParaRPr kumimoji="1" lang="ja-JP" altLang="en-US"/>
          </a:p>
        </p:txBody>
      </p:sp>
    </p:spTree>
    <p:extLst>
      <p:ext uri="{BB962C8B-B14F-4D97-AF65-F5344CB8AC3E}">
        <p14:creationId xmlns:p14="http://schemas.microsoft.com/office/powerpoint/2010/main" val="20167160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617C7E3-5144-5797-F7F9-36F645736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4AA77F-EA04-8A9A-1255-5937443D9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C7B44E-B6D8-4707-4A5C-E6F636C5A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348D15D5-88E6-3177-AB4B-6C42A87CB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501AB3B-DB85-3631-E5F3-3FD8B5E54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643452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4795416-A1F5-7845-1562-E2CF4F40E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F6DAC3-3B2C-5972-F297-9CE7F11E7F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E56144-6860-CBED-5825-100B96E3CC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86801-E223-4159-BB0D-2F1EBF00734C}"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60233A7-4FF5-1F8E-F75D-8B93BF102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FB11386-FEC5-3B2B-A446-D65C1626DE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9A90A-F70F-4DEA-9795-8B6AA280D3D9}" type="slidenum">
              <a:rPr kumimoji="1" lang="ja-JP" altLang="en-US" smtClean="0"/>
              <a:t>‹#›</a:t>
            </a:fld>
            <a:endParaRPr kumimoji="1" lang="ja-JP" altLang="en-US"/>
          </a:p>
        </p:txBody>
      </p:sp>
    </p:spTree>
    <p:extLst>
      <p:ext uri="{BB962C8B-B14F-4D97-AF65-F5344CB8AC3E}">
        <p14:creationId xmlns:p14="http://schemas.microsoft.com/office/powerpoint/2010/main" val="570198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617C7E3-5144-5797-F7F9-36F645736E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4AA77F-EA04-8A9A-1255-5937443D9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C7B44E-B6D8-4707-4A5C-E6F636C5A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5B1DC-95AF-4DC4-9D94-8DAF33F30622}"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348D15D5-88E6-3177-AB4B-6C42A87CB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501AB3B-DB85-3631-E5F3-3FD8B5E54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1607-24F0-47E6-B9AE-6B4F4A091043}" type="slidenum">
              <a:rPr kumimoji="1" lang="ja-JP" altLang="en-US" smtClean="0"/>
              <a:t>‹#›</a:t>
            </a:fld>
            <a:endParaRPr kumimoji="1" lang="ja-JP" altLang="en-US"/>
          </a:p>
        </p:txBody>
      </p:sp>
    </p:spTree>
    <p:extLst>
      <p:ext uri="{BB962C8B-B14F-4D97-AF65-F5344CB8AC3E}">
        <p14:creationId xmlns:p14="http://schemas.microsoft.com/office/powerpoint/2010/main" val="10975966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A8EA80E-97E4-CDC7-F5C2-A5C1C8A9D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50C93C-C446-6A24-F484-38D27C109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EEE2B3-73DA-C641-3F2D-245E0F99F7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73F63-FA91-433E-A565-8A6F3AB2F2CE}"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22ACEE4-B865-32B6-FD96-777A43835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1D184EB-120F-0424-B110-822F59FCC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00C7D-D8FD-4722-A286-6243724E401A}" type="slidenum">
              <a:rPr kumimoji="1" lang="ja-JP" altLang="en-US" smtClean="0"/>
              <a:t>‹#›</a:t>
            </a:fld>
            <a:endParaRPr kumimoji="1" lang="ja-JP" altLang="en-US"/>
          </a:p>
        </p:txBody>
      </p:sp>
    </p:spTree>
    <p:extLst>
      <p:ext uri="{BB962C8B-B14F-4D97-AF65-F5344CB8AC3E}">
        <p14:creationId xmlns:p14="http://schemas.microsoft.com/office/powerpoint/2010/main" val="32301260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0174F47-F734-6FEA-808D-9AA896BAA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3278282-2246-B283-D065-721B56AD0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68809F-0E84-BEBB-9928-1710DC713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551CF-AC35-453A-AC4F-1F3BC91CFFF6}"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DDE261C5-56C3-D282-1A6F-459413305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3855501-9103-E8C3-7B90-396763ED4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19BE7-A05F-4542-A98B-56D99B6F34E1}" type="slidenum">
              <a:rPr kumimoji="1" lang="ja-JP" altLang="en-US" smtClean="0"/>
              <a:t>‹#›</a:t>
            </a:fld>
            <a:endParaRPr kumimoji="1" lang="ja-JP" altLang="en-US"/>
          </a:p>
        </p:txBody>
      </p:sp>
    </p:spTree>
    <p:extLst>
      <p:ext uri="{BB962C8B-B14F-4D97-AF65-F5344CB8AC3E}">
        <p14:creationId xmlns:p14="http://schemas.microsoft.com/office/powerpoint/2010/main" val="2114611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F2D941-9A17-DB7F-7F82-96ACFEFC0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DD650A-9802-F3C6-342A-6BDB8BB7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C52E7B-4947-1EE7-8A20-B05F296D5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6BD40-0573-4608-B159-6A3013495488}" type="datetimeFigureOut">
              <a:rPr kumimoji="1" lang="ja-JP" altLang="en-US" smtClean="0"/>
              <a:t>2025/4/10</a:t>
            </a:fld>
            <a:endParaRPr kumimoji="1" lang="ja-JP" altLang="en-US"/>
          </a:p>
        </p:txBody>
      </p:sp>
      <p:sp>
        <p:nvSpPr>
          <p:cNvPr id="5" name="フッター プレースホルダー 4">
            <a:extLst>
              <a:ext uri="{FF2B5EF4-FFF2-40B4-BE49-F238E27FC236}">
                <a16:creationId xmlns:a16="http://schemas.microsoft.com/office/drawing/2014/main" id="{64A343BB-47EE-84E7-200E-4EA95D9FD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D9FAF89-542C-DF59-D394-92E4B7FF6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6AAF1-2616-4E79-920F-FDCDF62FC9AA}" type="slidenum">
              <a:rPr kumimoji="1" lang="ja-JP" altLang="en-US" smtClean="0"/>
              <a:t>‹#›</a:t>
            </a:fld>
            <a:endParaRPr kumimoji="1" lang="ja-JP" altLang="en-US"/>
          </a:p>
        </p:txBody>
      </p:sp>
    </p:spTree>
    <p:extLst>
      <p:ext uri="{BB962C8B-B14F-4D97-AF65-F5344CB8AC3E}">
        <p14:creationId xmlns:p14="http://schemas.microsoft.com/office/powerpoint/2010/main" val="38580108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6.xml"/><Relationship Id="rId7" Type="http://schemas.microsoft.com/office/2007/relationships/hdphoto" Target="../media/hdphoto1.wdp"/><Relationship Id="rId12"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microsoft.com/office/2007/relationships/hdphoto" Target="../media/hdphoto10.wdp"/><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11.xml"/><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6.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1.wdp"/><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image" Target="../media/image16.png"/><Relationship Id="rId12" Type="http://schemas.microsoft.com/office/2007/relationships/hdphoto" Target="../media/hdphoto14.wdp"/><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3.png"/><Relationship Id="rId10" Type="http://schemas.microsoft.com/office/2007/relationships/hdphoto" Target="../media/hdphoto13.wdp"/><Relationship Id="rId4" Type="http://schemas.openxmlformats.org/officeDocument/2006/relationships/notesSlide" Target="../notesSlides/notesSlide16.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2.png"/><Relationship Id="rId3" Type="http://schemas.openxmlformats.org/officeDocument/2006/relationships/slideLayout" Target="../slideLayouts/slideLayout56.xml"/><Relationship Id="rId7" Type="http://schemas.openxmlformats.org/officeDocument/2006/relationships/image" Target="../media/image19.png"/><Relationship Id="rId12" Type="http://schemas.microsoft.com/office/2007/relationships/hdphoto" Target="../media/hdphoto17.wdp"/><Relationship Id="rId17" Type="http://schemas.openxmlformats.org/officeDocument/2006/relationships/image" Target="../media/image2.png"/><Relationship Id="rId2" Type="http://schemas.openxmlformats.org/officeDocument/2006/relationships/audio" Target="../media/media17.m4a"/><Relationship Id="rId16" Type="http://schemas.microsoft.com/office/2007/relationships/hdphoto" Target="../media/hdphoto19.wdp"/><Relationship Id="rId1" Type="http://schemas.microsoft.com/office/2007/relationships/media" Target="../media/media17.m4a"/><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23.png"/><Relationship Id="rId10" Type="http://schemas.microsoft.com/office/2007/relationships/hdphoto" Target="../media/hdphoto16.wdp"/><Relationship Id="rId4" Type="http://schemas.openxmlformats.org/officeDocument/2006/relationships/notesSlide" Target="../notesSlides/notesSlide17.xml"/><Relationship Id="rId9" Type="http://schemas.openxmlformats.org/officeDocument/2006/relationships/image" Target="../media/image20.png"/><Relationship Id="rId14" Type="http://schemas.microsoft.com/office/2007/relationships/hdphoto" Target="../media/hdphoto18.wdp"/></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6.png"/><Relationship Id="rId3" Type="http://schemas.openxmlformats.org/officeDocument/2006/relationships/slideLayout" Target="../slideLayouts/slideLayout56.xml"/><Relationship Id="rId7" Type="http://schemas.openxmlformats.org/officeDocument/2006/relationships/image" Target="../media/image21.png"/><Relationship Id="rId12" Type="http://schemas.microsoft.com/office/2007/relationships/hdphoto" Target="../media/hdphoto21.wdp"/><Relationship Id="rId17" Type="http://schemas.openxmlformats.org/officeDocument/2006/relationships/image" Target="../media/image2.png"/><Relationship Id="rId2" Type="http://schemas.openxmlformats.org/officeDocument/2006/relationships/audio" Target="../media/media18.m4a"/><Relationship Id="rId16" Type="http://schemas.microsoft.com/office/2007/relationships/hdphoto" Target="../media/hdphoto2.wdp"/><Relationship Id="rId1" Type="http://schemas.microsoft.com/office/2007/relationships/media" Target="../media/media18.m4a"/><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3.png"/><Relationship Id="rId15" Type="http://schemas.openxmlformats.org/officeDocument/2006/relationships/image" Target="../media/image4.png"/><Relationship Id="rId10" Type="http://schemas.microsoft.com/office/2007/relationships/hdphoto" Target="../media/hdphoto20.wdp"/><Relationship Id="rId4" Type="http://schemas.openxmlformats.org/officeDocument/2006/relationships/notesSlide" Target="../notesSlides/notesSlide18.xml"/><Relationship Id="rId9" Type="http://schemas.openxmlformats.org/officeDocument/2006/relationships/image" Target="../media/image24.png"/><Relationship Id="rId14" Type="http://schemas.microsoft.com/office/2007/relationships/hdphoto" Target="../media/hdphoto22.wdp"/></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6.xml"/><Relationship Id="rId7" Type="http://schemas.openxmlformats.org/officeDocument/2006/relationships/image" Target="../media/image27.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notesSlide" Target="../notesSlides/notesSlide19.xml"/><Relationship Id="rId9" Type="http://schemas.microsoft.com/office/2007/relationships/hdphoto" Target="../media/hdphoto2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6.xml"/><Relationship Id="rId7"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png"/><Relationship Id="rId3" Type="http://schemas.openxmlformats.org/officeDocument/2006/relationships/slideLayout" Target="../slideLayouts/slideLayout56.xml"/><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2.png"/><Relationship Id="rId10" Type="http://schemas.microsoft.com/office/2007/relationships/hdphoto" Target="../media/hdphoto5.wdp"/><Relationship Id="rId4" Type="http://schemas.openxmlformats.org/officeDocument/2006/relationships/notesSlide" Target="../notesSlides/notesSlide8.xml"/><Relationship Id="rId9" Type="http://schemas.openxmlformats.org/officeDocument/2006/relationships/image" Target="../media/image8.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56.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828C82B-FA3A-BB07-D5C7-739CFDC6E147}"/>
              </a:ext>
            </a:extLst>
          </p:cNvPr>
          <p:cNvSpPr>
            <a:spLocks noGrp="1"/>
          </p:cNvSpPr>
          <p:nvPr>
            <p:ph idx="1"/>
          </p:nvPr>
        </p:nvSpPr>
        <p:spPr>
          <a:xfrm>
            <a:off x="0" y="1253331"/>
            <a:ext cx="12072938" cy="4351338"/>
          </a:xfrm>
          <a:prstGeom prst="homePlate">
            <a:avLst>
              <a:gd name="adj" fmla="val 23038"/>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6" name="テキスト ボックス 5">
            <a:extLst>
              <a:ext uri="{FF2B5EF4-FFF2-40B4-BE49-F238E27FC236}">
                <a16:creationId xmlns:a16="http://schemas.microsoft.com/office/drawing/2014/main" id="{2ACFDC22-E33A-9552-27DD-CCF9AB1C8CD6}"/>
              </a:ext>
            </a:extLst>
          </p:cNvPr>
          <p:cNvSpPr txBox="1"/>
          <p:nvPr/>
        </p:nvSpPr>
        <p:spPr>
          <a:xfrm>
            <a:off x="735806" y="2345204"/>
            <a:ext cx="10601325" cy="1938992"/>
          </a:xfrm>
          <a:prstGeom prst="rect">
            <a:avLst/>
          </a:prstGeom>
          <a:noFill/>
        </p:spPr>
        <p:txBody>
          <a:bodyPr wrap="square" rtlCol="0">
            <a:spAutoFit/>
          </a:bodyPr>
          <a:lstStyle/>
          <a:p>
            <a:r>
              <a:rPr kumimoji="1" lang="ja-JP" altLang="en-US" sz="6000" b="1" dirty="0">
                <a:solidFill>
                  <a:schemeClr val="bg1"/>
                </a:solidFill>
              </a:rPr>
              <a:t>　　　　　</a:t>
            </a:r>
            <a:r>
              <a:rPr lang="ja-JP" altLang="en-US" sz="6000" b="1" dirty="0">
                <a:solidFill>
                  <a:schemeClr val="bg1"/>
                </a:solidFill>
              </a:rPr>
              <a:t>２</a:t>
            </a:r>
            <a:r>
              <a:rPr kumimoji="1" lang="ja-JP" altLang="en-US" sz="6000" b="1" dirty="0">
                <a:solidFill>
                  <a:schemeClr val="bg1"/>
                </a:solidFill>
              </a:rPr>
              <a:t>部　</a:t>
            </a:r>
            <a:endParaRPr kumimoji="1" lang="en-US" altLang="ja-JP" sz="6000" b="1" dirty="0">
              <a:solidFill>
                <a:schemeClr val="bg1"/>
              </a:solidFill>
            </a:endParaRPr>
          </a:p>
          <a:p>
            <a:pPr algn="ctr"/>
            <a:r>
              <a:rPr lang="ja-JP" altLang="en-US" sz="6000" b="1" dirty="0">
                <a:solidFill>
                  <a:schemeClr val="bg1"/>
                </a:solidFill>
              </a:rPr>
              <a:t>指摘件数が多い事項</a:t>
            </a:r>
            <a:endParaRPr kumimoji="1" lang="en-US" altLang="ja-JP" sz="6000" b="1" dirty="0">
              <a:solidFill>
                <a:schemeClr val="bg1"/>
              </a:solidFill>
            </a:endParaRPr>
          </a:p>
        </p:txBody>
      </p:sp>
      <p:pic>
        <p:nvPicPr>
          <p:cNvPr id="7" name="オーディオ 6">
            <a:hlinkClick r:id="" action="ppaction://media"/>
            <a:extLst>
              <a:ext uri="{FF2B5EF4-FFF2-40B4-BE49-F238E27FC236}">
                <a16:creationId xmlns:a16="http://schemas.microsoft.com/office/drawing/2014/main" id="{1CC04525-4537-9C8F-08D1-8DC9A8211C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2852821"/>
      </p:ext>
    </p:extLst>
  </p:cSld>
  <p:clrMapOvr>
    <a:masterClrMapping/>
  </p:clrMapOvr>
  <mc:AlternateContent xmlns:mc="http://schemas.openxmlformats.org/markup-compatibility/2006" xmlns:p14="http://schemas.microsoft.com/office/powerpoint/2010/main">
    <mc:Choice Requires="p14">
      <p:transition spd="slow" p14:dur="2000" advTm="9298"/>
    </mc:Choice>
    <mc:Fallback xmlns="">
      <p:transition spd="slow" advTm="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F3ED3D53-971D-406B-9478-90D76A9B5E3B}"/>
              </a:ext>
            </a:extLst>
          </p:cNvPr>
          <p:cNvSpPr/>
          <p:nvPr/>
        </p:nvSpPr>
        <p:spPr>
          <a:xfrm>
            <a:off x="734791" y="1522396"/>
            <a:ext cx="10496316" cy="17472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B3E0CF9-1A6B-EB89-76B4-300BB28292B8}"/>
              </a:ext>
            </a:extLst>
          </p:cNvPr>
          <p:cNvSpPr/>
          <p:nvPr/>
        </p:nvSpPr>
        <p:spPr>
          <a:xfrm>
            <a:off x="734791" y="3797869"/>
            <a:ext cx="10584960" cy="281461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FFFF00"/>
              </a:highlight>
            </a:endParaRPr>
          </a:p>
        </p:txBody>
      </p:sp>
      <p:sp>
        <p:nvSpPr>
          <p:cNvPr id="2" name="テキスト ボックス 1">
            <a:extLst>
              <a:ext uri="{FF2B5EF4-FFF2-40B4-BE49-F238E27FC236}">
                <a16:creationId xmlns:a16="http://schemas.microsoft.com/office/drawing/2014/main" id="{AE1F0E0F-EAD8-CB5A-5892-9DE7202E6076}"/>
              </a:ext>
            </a:extLst>
          </p:cNvPr>
          <p:cNvSpPr txBox="1"/>
          <p:nvPr/>
        </p:nvSpPr>
        <p:spPr>
          <a:xfrm>
            <a:off x="636941" y="170251"/>
            <a:ext cx="6557963" cy="830997"/>
          </a:xfrm>
          <a:prstGeom prst="rect">
            <a:avLst/>
          </a:prstGeom>
          <a:noFill/>
        </p:spPr>
        <p:txBody>
          <a:bodyPr wrap="square" rtlCol="0">
            <a:spAutoFit/>
          </a:bodyPr>
          <a:lstStyle/>
          <a:p>
            <a:r>
              <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①虐待の防止に関すること</a:t>
            </a:r>
          </a:p>
          <a:p>
            <a:endParaRPr kumimoji="1" lang="ja-JP" altLang="en-US" sz="2400" dirty="0"/>
          </a:p>
        </p:txBody>
      </p:sp>
      <p:sp>
        <p:nvSpPr>
          <p:cNvPr id="5" name="テキスト ボックス 4">
            <a:extLst>
              <a:ext uri="{FF2B5EF4-FFF2-40B4-BE49-F238E27FC236}">
                <a16:creationId xmlns:a16="http://schemas.microsoft.com/office/drawing/2014/main" id="{ED44C287-42FA-46B1-8660-2B343D845F64}"/>
              </a:ext>
            </a:extLst>
          </p:cNvPr>
          <p:cNvSpPr txBox="1"/>
          <p:nvPr/>
        </p:nvSpPr>
        <p:spPr>
          <a:xfrm>
            <a:off x="961736" y="3945255"/>
            <a:ext cx="10362836" cy="3139321"/>
          </a:xfrm>
          <a:prstGeom prst="rect">
            <a:avLst/>
          </a:prstGeom>
          <a:noFill/>
        </p:spPr>
        <p:txBody>
          <a:bodyPr wrap="square" rtlCol="0">
            <a:spAutoFit/>
          </a:bodyPr>
          <a:lstStyle/>
          <a:p>
            <a:pPr algn="just"/>
            <a:r>
              <a:rPr lang="ja-JP" altLang="en-US" sz="2000" b="1" u="sng" dirty="0">
                <a:solidFill>
                  <a:srgbClr val="FF0000"/>
                </a:solidFill>
                <a:effectLst/>
                <a:latin typeface="BIZ UDPゴシック" panose="020B0400000000000000" pitchFamily="50" charset="-128"/>
                <a:ea typeface="BIZ UDPゴシック" panose="020B0400000000000000" pitchFamily="50" charset="-128"/>
              </a:rPr>
              <a:t>いずれか</a:t>
            </a:r>
            <a:r>
              <a:rPr lang="ja-JP" altLang="en-US" sz="2000" dirty="0">
                <a:effectLst/>
                <a:latin typeface="BIZ UDPゴシック" panose="020B0400000000000000" pitchFamily="50" charset="-128"/>
                <a:ea typeface="BIZ UDPゴシック" panose="020B0400000000000000" pitchFamily="50" charset="-128"/>
              </a:rPr>
              <a:t>のチェックリストが漏れていた場合、文書による改善を求めます。</a:t>
            </a:r>
            <a:endParaRPr lang="en-US" altLang="ja-JP" sz="2000" dirty="0">
              <a:effectLst/>
              <a:latin typeface="BIZ UDPゴシック" panose="020B0400000000000000" pitchFamily="50" charset="-128"/>
              <a:ea typeface="BIZ UDPゴシック" panose="020B0400000000000000" pitchFamily="50" charset="-128"/>
            </a:endParaRPr>
          </a:p>
          <a:p>
            <a:pPr algn="just"/>
            <a:endParaRPr lang="en-US" altLang="ja-JP" sz="20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①職員チェックリスト</a:t>
            </a:r>
            <a:r>
              <a:rPr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常勤、</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非常勤問わず</a:t>
            </a: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全従業者に対し</a:t>
            </a:r>
            <a:r>
              <a:rPr lang="ja-JP" altLang="en-US"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実施し、実施した旨がわかるような記録（名簿等）を取ってください。</a:t>
            </a:r>
            <a:endParaRPr lang="en-US" altLang="ja-JP" sz="20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en-US"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②体制整備チェックリスト</a:t>
            </a:r>
            <a:r>
              <a:rPr lang="ja-JP" altLang="en-US"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（主に管理者が記入）を忘れず実施してください。</a:t>
            </a:r>
            <a:endParaRPr lang="en-US"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en-US"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dirty="0">
                <a:effectLst/>
                <a:latin typeface="BIZ UDPゴシック" panose="020B0400000000000000" pitchFamily="50" charset="-128"/>
                <a:ea typeface="BIZ UDPゴシック" panose="020B0400000000000000" pitchFamily="50" charset="-128"/>
              </a:rPr>
              <a:t>ひな形は厚労省の「障害者虐待の防止と対応の手引き」等を参照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en-US" sz="20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en-US"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19F1142B-99B0-4854-2496-10EB9474F1F5}"/>
              </a:ext>
            </a:extLst>
          </p:cNvPr>
          <p:cNvSpPr txBox="1"/>
          <p:nvPr/>
        </p:nvSpPr>
        <p:spPr>
          <a:xfrm>
            <a:off x="935519" y="706296"/>
            <a:ext cx="10733230" cy="707886"/>
          </a:xfrm>
          <a:prstGeom prst="rect">
            <a:avLst/>
          </a:prstGeom>
          <a:noFill/>
        </p:spPr>
        <p:txBody>
          <a:bodyPr wrap="square" rtlCol="0">
            <a:spAutoFit/>
          </a:bodyPr>
          <a:lstStyle/>
          <a:p>
            <a:pPr marL="342900" indent="-342900" algn="just">
              <a:buFont typeface="Wingdings" panose="05000000000000000000" pitchFamily="2" charset="2"/>
              <a:buChar char="Ø"/>
            </a:pPr>
            <a:r>
              <a:rPr lang="ja-JP" altLang="en-US"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虐待防止チェックリスト（職員チェックリスト、体制整備チェックリスト両方）を</a:t>
            </a:r>
            <a:endParaRPr lang="en-US"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実施してください。</a:t>
            </a:r>
            <a:endPar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7FBFD66-5DCA-64AF-53DD-18E7BC084BC2}"/>
              </a:ext>
            </a:extLst>
          </p:cNvPr>
          <p:cNvSpPr txBox="1"/>
          <p:nvPr/>
        </p:nvSpPr>
        <p:spPr>
          <a:xfrm>
            <a:off x="1123950" y="1579299"/>
            <a:ext cx="9944100" cy="2476062"/>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なぜ</a:t>
            </a:r>
            <a:r>
              <a:rPr lang="ja-JP" altLang="en-US" sz="2000" dirty="0">
                <a:effectLst/>
                <a:latin typeface="BIZ UDPゴシック" panose="020B0400000000000000" pitchFamily="50" charset="-128"/>
                <a:ea typeface="BIZ UDPゴシック" panose="020B0400000000000000" pitchFamily="50" charset="-128"/>
              </a:rPr>
              <a:t>チェックリストが重要なのか？</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effectLst/>
                <a:latin typeface="BIZ UDPゴシック" panose="020B0400000000000000" pitchFamily="50" charset="-128"/>
                <a:ea typeface="BIZ UDPゴシック" panose="020B0400000000000000" pitchFamily="50" charset="-128"/>
              </a:rPr>
              <a:t>　→事業所の管理者として、全従業者の虐待についての認識やメンタルヘルスの確認を</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チェックリストとして把握しているということが大切。</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→個人で気を付けるべきことと、事業所としての体制整備がきちんとされていることは</a:t>
            </a:r>
            <a:endParaRPr lang="en-US" altLang="ja-JP" sz="2000" dirty="0">
              <a:effectLst/>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別物なので、どちらのチェックリストも必要。</a:t>
            </a:r>
            <a:endParaRPr lang="en-US" altLang="ja-JP" sz="2000" dirty="0">
              <a:effectLst/>
              <a:latin typeface="BIZ UDPゴシック" panose="020B0400000000000000" pitchFamily="50" charset="-128"/>
              <a:ea typeface="BIZ UDPゴシック" panose="020B0400000000000000" pitchFamily="50" charset="-128"/>
            </a:endParaRPr>
          </a:p>
          <a:p>
            <a:pPr>
              <a:lnSpc>
                <a:spcPct val="150000"/>
              </a:lnSpc>
            </a:pP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a:t>
            </a:r>
            <a:endParaRPr kumimoji="1" lang="ja-JP" altLang="en-US" sz="2000" dirty="0">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134CFB9-DDD0-C86A-D6CC-5F697FB32A97}"/>
              </a:ext>
            </a:extLst>
          </p:cNvPr>
          <p:cNvGrpSpPr/>
          <p:nvPr/>
        </p:nvGrpSpPr>
        <p:grpSpPr>
          <a:xfrm>
            <a:off x="179854" y="3429000"/>
            <a:ext cx="3590149" cy="556397"/>
            <a:chOff x="5638699" y="476044"/>
            <a:chExt cx="3752420" cy="955270"/>
          </a:xfrm>
        </p:grpSpPr>
        <p:sp>
          <p:nvSpPr>
            <p:cNvPr id="13" name="フリーフォーム: 図形 12">
              <a:extLst>
                <a:ext uri="{FF2B5EF4-FFF2-40B4-BE49-F238E27FC236}">
                  <a16:creationId xmlns:a16="http://schemas.microsoft.com/office/drawing/2014/main" id="{8D5B9405-4691-7CED-96A4-311CB1CEC3E9}"/>
                </a:ext>
              </a:extLst>
            </p:cNvPr>
            <p:cNvSpPr/>
            <p:nvPr/>
          </p:nvSpPr>
          <p:spPr>
            <a:xfrm rot="5111326">
              <a:off x="5819259"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4" name="フローチャート: 記憶データ 13">
              <a:extLst>
                <a:ext uri="{FF2B5EF4-FFF2-40B4-BE49-F238E27FC236}">
                  <a16:creationId xmlns:a16="http://schemas.microsoft.com/office/drawing/2014/main" id="{5007D0CB-5FCB-575F-08CA-2CAD0EC27AB2}"/>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38335187-CC4A-217D-E63D-E68F53611C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6" name="テキスト ボックス 15">
              <a:extLst>
                <a:ext uri="{FF2B5EF4-FFF2-40B4-BE49-F238E27FC236}">
                  <a16:creationId xmlns:a16="http://schemas.microsoft.com/office/drawing/2014/main" id="{1476CAF6-3B45-9F31-A99C-E420B468CEBC}"/>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pic>
        <p:nvPicPr>
          <p:cNvPr id="18" name="オーディオ 17">
            <a:hlinkClick r:id="" action="ppaction://media"/>
            <a:extLst>
              <a:ext uri="{FF2B5EF4-FFF2-40B4-BE49-F238E27FC236}">
                <a16:creationId xmlns:a16="http://schemas.microsoft.com/office/drawing/2014/main" id="{0D0E1E48-4017-343A-F0E4-060F6C60A57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4445432"/>
      </p:ext>
    </p:extLst>
  </p:cSld>
  <p:clrMapOvr>
    <a:masterClrMapping/>
  </p:clrMapOvr>
  <mc:AlternateContent xmlns:mc="http://schemas.openxmlformats.org/markup-compatibility/2006" xmlns:p14="http://schemas.microsoft.com/office/powerpoint/2010/main">
    <mc:Choice Requires="p14">
      <p:transition spd="slow" p14:dur="2000" advTm="31753"/>
    </mc:Choice>
    <mc:Fallback xmlns="">
      <p:transition spd="slow" advTm="3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6E229EB0-432C-1BFE-EFED-A671056284DA}"/>
              </a:ext>
            </a:extLst>
          </p:cNvPr>
          <p:cNvSpPr txBox="1"/>
          <p:nvPr/>
        </p:nvSpPr>
        <p:spPr>
          <a:xfrm>
            <a:off x="430692" y="322391"/>
            <a:ext cx="6557963" cy="738664"/>
          </a:xfrm>
          <a:prstGeom prst="rect">
            <a:avLst/>
          </a:prstGeom>
          <a:noFill/>
        </p:spPr>
        <p:txBody>
          <a:bodyPr wrap="square" rtlCol="0">
            <a:spAutoFit/>
          </a:bodyPr>
          <a:lstStyle/>
          <a:p>
            <a:r>
              <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①虐待の防止に関すること</a:t>
            </a:r>
          </a:p>
          <a:p>
            <a:endParaRPr kumimoji="1" lang="ja-JP" altLang="en-US" dirty="0"/>
          </a:p>
        </p:txBody>
      </p:sp>
      <p:sp>
        <p:nvSpPr>
          <p:cNvPr id="8" name="テキスト ボックス 7">
            <a:extLst>
              <a:ext uri="{FF2B5EF4-FFF2-40B4-BE49-F238E27FC236}">
                <a16:creationId xmlns:a16="http://schemas.microsoft.com/office/drawing/2014/main" id="{5C9377C4-AADC-FDAF-7587-2DBFFCBDAAA9}"/>
              </a:ext>
            </a:extLst>
          </p:cNvPr>
          <p:cNvSpPr txBox="1"/>
          <p:nvPr/>
        </p:nvSpPr>
        <p:spPr>
          <a:xfrm>
            <a:off x="753281" y="1017617"/>
            <a:ext cx="8686800" cy="1600438"/>
          </a:xfrm>
          <a:prstGeom prst="rect">
            <a:avLst/>
          </a:prstGeom>
          <a:noFill/>
        </p:spPr>
        <p:txBody>
          <a:bodyPr wrap="square" rtlCol="0">
            <a:spAutoFit/>
          </a:bodyPr>
          <a:lstStyle/>
          <a:p>
            <a:pPr marL="342900" indent="-342900" algn="just">
              <a:buFont typeface="Wingdings" panose="05000000000000000000" pitchFamily="2" charset="2"/>
              <a:buChar char="Ø"/>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虐待防止啓発物を事業所内に掲示してください。</a:t>
            </a:r>
            <a:endPar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buFont typeface="Wingdings" panose="05000000000000000000" pitchFamily="2" charset="2"/>
              <a:buChar char="Ø"/>
            </a:pP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140B6C09-A581-FEB8-93D1-0132D1AB6030}"/>
              </a:ext>
            </a:extLst>
          </p:cNvPr>
          <p:cNvSpPr/>
          <p:nvPr/>
        </p:nvSpPr>
        <p:spPr>
          <a:xfrm>
            <a:off x="300493" y="2053016"/>
            <a:ext cx="6423931" cy="144935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25766D9-042B-F6C3-5FA2-C5639C5DFF21}"/>
              </a:ext>
            </a:extLst>
          </p:cNvPr>
          <p:cNvSpPr txBox="1"/>
          <p:nvPr/>
        </p:nvSpPr>
        <p:spPr>
          <a:xfrm>
            <a:off x="300493" y="2343103"/>
            <a:ext cx="6520381" cy="937180"/>
          </a:xfrm>
          <a:prstGeom prst="rect">
            <a:avLst/>
          </a:prstGeom>
          <a:noFill/>
        </p:spPr>
        <p:txBody>
          <a:bodyPr wrap="square" rtlCol="0">
            <a:spAutoFit/>
          </a:bodyPr>
          <a:lstStyle/>
          <a:p>
            <a:pPr>
              <a:lnSpc>
                <a:spcPct val="150000"/>
              </a:lnSpc>
            </a:pPr>
            <a:r>
              <a:rPr lang="ja-JP" altLang="en-US" sz="2000" dirty="0">
                <a:effectLst/>
                <a:latin typeface="BIZ UDPゴシック" panose="020B0400000000000000" pitchFamily="50" charset="-128"/>
                <a:ea typeface="BIZ UDPゴシック" panose="020B0400000000000000" pitchFamily="50" charset="-128"/>
              </a:rPr>
              <a:t>厚労省の「障害者虐待の防止と対応の手引き」等を</a:t>
            </a:r>
            <a:endParaRPr lang="en-US" altLang="ja-JP" sz="2000" dirty="0">
              <a:effectLst/>
              <a:latin typeface="BIZ UDPゴシック" panose="020B0400000000000000" pitchFamily="50" charset="-128"/>
              <a:ea typeface="BIZ UDPゴシック" panose="020B0400000000000000" pitchFamily="50" charset="-128"/>
            </a:endParaRPr>
          </a:p>
          <a:p>
            <a:pPr>
              <a:lnSpc>
                <a:spcPct val="150000"/>
              </a:lnSpc>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参考に、虐待防止啓発物を事業所内に掲示してください。</a:t>
            </a:r>
            <a:endPar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CC0CC408-53D0-80BF-0992-80523B03B470}"/>
              </a:ext>
            </a:extLst>
          </p:cNvPr>
          <p:cNvPicPr>
            <a:picLocks noChangeAspect="1"/>
          </p:cNvPicPr>
          <p:nvPr/>
        </p:nvPicPr>
        <p:blipFill>
          <a:blip r:embed="rId5"/>
          <a:stretch>
            <a:fillRect/>
          </a:stretch>
        </p:blipFill>
        <p:spPr>
          <a:xfrm>
            <a:off x="6820874" y="613819"/>
            <a:ext cx="5167083" cy="5134014"/>
          </a:xfrm>
          <a:prstGeom prst="rect">
            <a:avLst/>
          </a:prstGeom>
        </p:spPr>
      </p:pic>
      <p:grpSp>
        <p:nvGrpSpPr>
          <p:cNvPr id="13" name="グループ化 12">
            <a:extLst>
              <a:ext uri="{FF2B5EF4-FFF2-40B4-BE49-F238E27FC236}">
                <a16:creationId xmlns:a16="http://schemas.microsoft.com/office/drawing/2014/main" id="{401360F0-3E57-568B-CE03-1528C52226EF}"/>
              </a:ext>
            </a:extLst>
          </p:cNvPr>
          <p:cNvGrpSpPr/>
          <p:nvPr/>
        </p:nvGrpSpPr>
        <p:grpSpPr>
          <a:xfrm>
            <a:off x="119524" y="1727030"/>
            <a:ext cx="3590149" cy="556397"/>
            <a:chOff x="5638699" y="476044"/>
            <a:chExt cx="3752420" cy="955270"/>
          </a:xfrm>
        </p:grpSpPr>
        <p:sp>
          <p:nvSpPr>
            <p:cNvPr id="14" name="フリーフォーム: 図形 13">
              <a:extLst>
                <a:ext uri="{FF2B5EF4-FFF2-40B4-BE49-F238E27FC236}">
                  <a16:creationId xmlns:a16="http://schemas.microsoft.com/office/drawing/2014/main" id="{1A8A70E7-CA99-4550-3FD1-0DDE14AEAA66}"/>
                </a:ext>
              </a:extLst>
            </p:cNvPr>
            <p:cNvSpPr/>
            <p:nvPr/>
          </p:nvSpPr>
          <p:spPr>
            <a:xfrm rot="5111326">
              <a:off x="5819259"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5" name="フローチャート: 記憶データ 14">
              <a:extLst>
                <a:ext uri="{FF2B5EF4-FFF2-40B4-BE49-F238E27FC236}">
                  <a16:creationId xmlns:a16="http://schemas.microsoft.com/office/drawing/2014/main" id="{4F4F6E90-0189-B27B-3950-D0C397E02FD9}"/>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3A26C27D-308B-4EF0-115D-001F82CA55F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7" name="テキスト ボックス 16">
              <a:extLst>
                <a:ext uri="{FF2B5EF4-FFF2-40B4-BE49-F238E27FC236}">
                  <a16:creationId xmlns:a16="http://schemas.microsoft.com/office/drawing/2014/main" id="{42F08102-879C-AAA0-62FB-49277C3B3365}"/>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2" name="四角形: メモ 1">
            <a:extLst>
              <a:ext uri="{FF2B5EF4-FFF2-40B4-BE49-F238E27FC236}">
                <a16:creationId xmlns:a16="http://schemas.microsoft.com/office/drawing/2014/main" id="{B8784CBB-60C5-E260-B2B2-DF2AEE2BF7C2}"/>
              </a:ext>
            </a:extLst>
          </p:cNvPr>
          <p:cNvSpPr/>
          <p:nvPr/>
        </p:nvSpPr>
        <p:spPr>
          <a:xfrm>
            <a:off x="807657" y="3901782"/>
            <a:ext cx="3126168" cy="2453105"/>
          </a:xfrm>
          <a:prstGeom prst="foldedCorner">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F4D48E0F-3038-9E81-8D55-D341AF319DA0}"/>
              </a:ext>
            </a:extLst>
          </p:cNvPr>
          <p:cNvGrpSpPr/>
          <p:nvPr/>
        </p:nvGrpSpPr>
        <p:grpSpPr>
          <a:xfrm>
            <a:off x="817773" y="3951349"/>
            <a:ext cx="136525" cy="152400"/>
            <a:chOff x="3416300" y="4076700"/>
            <a:chExt cx="136525" cy="152400"/>
          </a:xfrm>
          <a:solidFill>
            <a:schemeClr val="bg2">
              <a:lumMod val="25000"/>
            </a:schemeClr>
          </a:solidFill>
        </p:grpSpPr>
        <p:sp>
          <p:nvSpPr>
            <p:cNvPr id="4" name="楕円 3">
              <a:extLst>
                <a:ext uri="{FF2B5EF4-FFF2-40B4-BE49-F238E27FC236}">
                  <a16:creationId xmlns:a16="http://schemas.microsoft.com/office/drawing/2014/main" id="{862E6626-D906-0D43-090F-533E57B4986E}"/>
                </a:ext>
              </a:extLst>
            </p:cNvPr>
            <p:cNvSpPr/>
            <p:nvPr/>
          </p:nvSpPr>
          <p:spPr>
            <a:xfrm>
              <a:off x="3416300" y="4076700"/>
              <a:ext cx="76200" cy="15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C5F20A74-2132-A48E-BBF9-DE4C3EF7E4F1}"/>
                </a:ext>
              </a:extLst>
            </p:cNvPr>
            <p:cNvCxnSpPr>
              <a:cxnSpLocks/>
              <a:stCxn id="4" idx="2"/>
            </p:cNvCxnSpPr>
            <p:nvPr/>
          </p:nvCxnSpPr>
          <p:spPr>
            <a:xfrm flipV="1">
              <a:off x="3416300" y="4143375"/>
              <a:ext cx="136525" cy="9525"/>
            </a:xfrm>
            <a:prstGeom prst="line">
              <a:avLst/>
            </a:prstGeom>
            <a:grpFill/>
            <a:ln w="317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grpSp>
        <p:nvGrpSpPr>
          <p:cNvPr id="25" name="グループ化 24">
            <a:extLst>
              <a:ext uri="{FF2B5EF4-FFF2-40B4-BE49-F238E27FC236}">
                <a16:creationId xmlns:a16="http://schemas.microsoft.com/office/drawing/2014/main" id="{66182618-2777-9462-7814-6D5461941A40}"/>
              </a:ext>
            </a:extLst>
          </p:cNvPr>
          <p:cNvGrpSpPr/>
          <p:nvPr/>
        </p:nvGrpSpPr>
        <p:grpSpPr>
          <a:xfrm>
            <a:off x="3740936" y="3964397"/>
            <a:ext cx="136525" cy="152400"/>
            <a:chOff x="3416300" y="4076700"/>
            <a:chExt cx="136525" cy="152400"/>
          </a:xfrm>
          <a:solidFill>
            <a:schemeClr val="bg2">
              <a:lumMod val="25000"/>
            </a:schemeClr>
          </a:solidFill>
        </p:grpSpPr>
        <p:sp>
          <p:nvSpPr>
            <p:cNvPr id="26" name="楕円 25">
              <a:extLst>
                <a:ext uri="{FF2B5EF4-FFF2-40B4-BE49-F238E27FC236}">
                  <a16:creationId xmlns:a16="http://schemas.microsoft.com/office/drawing/2014/main" id="{6AFC379E-C255-7F2E-E554-507DB360BD28}"/>
                </a:ext>
              </a:extLst>
            </p:cNvPr>
            <p:cNvSpPr/>
            <p:nvPr/>
          </p:nvSpPr>
          <p:spPr>
            <a:xfrm>
              <a:off x="3416300" y="4076700"/>
              <a:ext cx="76200" cy="1524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1CB84CB6-5156-DD40-8186-D676C276A923}"/>
                </a:ext>
              </a:extLst>
            </p:cNvPr>
            <p:cNvCxnSpPr>
              <a:cxnSpLocks/>
              <a:stCxn id="26" idx="2"/>
            </p:cNvCxnSpPr>
            <p:nvPr/>
          </p:nvCxnSpPr>
          <p:spPr>
            <a:xfrm flipV="1">
              <a:off x="3416300" y="4143375"/>
              <a:ext cx="136525" cy="9525"/>
            </a:xfrm>
            <a:prstGeom prst="line">
              <a:avLst/>
            </a:prstGeom>
            <a:grpFill/>
            <a:ln w="317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28" name="テキスト ボックス 27">
            <a:extLst>
              <a:ext uri="{FF2B5EF4-FFF2-40B4-BE49-F238E27FC236}">
                <a16:creationId xmlns:a16="http://schemas.microsoft.com/office/drawing/2014/main" id="{F1C55CC3-F287-B0F9-988F-54CC209CF741}"/>
              </a:ext>
            </a:extLst>
          </p:cNvPr>
          <p:cNvSpPr txBox="1"/>
          <p:nvPr/>
        </p:nvSpPr>
        <p:spPr>
          <a:xfrm>
            <a:off x="804017" y="4163425"/>
            <a:ext cx="3336180" cy="461665"/>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　虐待の種別を記載</a:t>
            </a:r>
            <a:endParaRPr kumimoji="1"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（身体的・性的・心理的・放棄＆放置・経済的）</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A9C4872C-5852-E1F4-74DC-209C69C875DA}"/>
              </a:ext>
            </a:extLst>
          </p:cNvPr>
          <p:cNvSpPr txBox="1"/>
          <p:nvPr/>
        </p:nvSpPr>
        <p:spPr>
          <a:xfrm>
            <a:off x="804017" y="4804984"/>
            <a:ext cx="3336180" cy="646331"/>
          </a:xfrm>
          <a:prstGeom prst="rect">
            <a:avLst/>
          </a:prstGeom>
          <a:noFill/>
        </p:spPr>
        <p:txBody>
          <a:bodyPr wrap="square" rtlCol="0">
            <a:spAutoFit/>
          </a:bodyPr>
          <a:lstStyle/>
          <a:p>
            <a:r>
              <a:rPr kumimoji="1" lang="ja-JP" altLang="en-US" sz="1200" dirty="0">
                <a:solidFill>
                  <a:srgbClr val="FF0000"/>
                </a:solidFill>
                <a:latin typeface="BIZ UDPゴシック" panose="020B0400000000000000" pitchFamily="50" charset="-128"/>
                <a:ea typeface="BIZ UDPゴシック" panose="020B0400000000000000" pitchFamily="50" charset="-128"/>
              </a:rPr>
              <a:t>▶　相談・通報・届出窓口の記載</a:t>
            </a:r>
            <a:endParaRPr kumimoji="1" lang="en-US" altLang="ja-JP" sz="1200" dirty="0">
              <a:solidFill>
                <a:srgbClr val="FF0000"/>
              </a:solidFill>
              <a:latin typeface="BIZ UDPゴシック" panose="020B0400000000000000" pitchFamily="50" charset="-128"/>
              <a:ea typeface="BIZ UDPゴシック" panose="020B0400000000000000" pitchFamily="50" charset="-128"/>
            </a:endParaRPr>
          </a:p>
          <a:p>
            <a:r>
              <a:rPr lang="en-US" altLang="ja-JP" sz="1200" dirty="0">
                <a:solidFill>
                  <a:srgbClr val="FF0000"/>
                </a:solidFill>
                <a:latin typeface="BIZ UDPゴシック" panose="020B0400000000000000" pitchFamily="50" charset="-128"/>
                <a:ea typeface="BIZ UDPゴシック" panose="020B0400000000000000" pitchFamily="50" charset="-128"/>
              </a:rPr>
              <a:t>※</a:t>
            </a:r>
            <a:r>
              <a:rPr lang="ja-JP" altLang="en-US" sz="1200" dirty="0">
                <a:solidFill>
                  <a:srgbClr val="FF0000"/>
                </a:solidFill>
                <a:latin typeface="BIZ UDPゴシック" panose="020B0400000000000000" pitchFamily="50" charset="-128"/>
                <a:ea typeface="BIZ UDPゴシック" panose="020B0400000000000000" pitchFamily="50" charset="-128"/>
              </a:rPr>
              <a:t>事業所内部のみでなく、区や第三者機関</a:t>
            </a:r>
            <a:endParaRPr lang="en-US" altLang="ja-JP" sz="12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200" dirty="0">
                <a:solidFill>
                  <a:srgbClr val="FF0000"/>
                </a:solidFill>
                <a:latin typeface="BIZ UDPゴシック" panose="020B0400000000000000" pitchFamily="50" charset="-128"/>
                <a:ea typeface="BIZ UDPゴシック" panose="020B0400000000000000" pitchFamily="50" charset="-128"/>
              </a:rPr>
              <a:t>　の連絡先あり</a:t>
            </a:r>
          </a:p>
        </p:txBody>
      </p:sp>
      <p:pic>
        <p:nvPicPr>
          <p:cNvPr id="36" name="図 35">
            <a:extLst>
              <a:ext uri="{FF2B5EF4-FFF2-40B4-BE49-F238E27FC236}">
                <a16:creationId xmlns:a16="http://schemas.microsoft.com/office/drawing/2014/main" id="{E0317B31-8E6D-2655-91D9-6E8C39ABF3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3" b="89100" l="8299" r="91286">
                        <a14:foregroundMark x1="8299" y1="68246" x2="8299" y2="68246"/>
                        <a14:foregroundMark x1="91286" y1="34123" x2="91286" y2="34123"/>
                      </a14:backgroundRemoval>
                    </a14:imgEffect>
                  </a14:imgLayer>
                </a14:imgProps>
              </a:ext>
            </a:extLst>
          </a:blip>
          <a:stretch>
            <a:fillRect/>
          </a:stretch>
        </p:blipFill>
        <p:spPr>
          <a:xfrm rot="20586838">
            <a:off x="2602664" y="5359535"/>
            <a:ext cx="1147619" cy="1004762"/>
          </a:xfrm>
          <a:prstGeom prst="rect">
            <a:avLst/>
          </a:prstGeom>
        </p:spPr>
      </p:pic>
      <p:grpSp>
        <p:nvGrpSpPr>
          <p:cNvPr id="5" name="グループ化 4">
            <a:extLst>
              <a:ext uri="{FF2B5EF4-FFF2-40B4-BE49-F238E27FC236}">
                <a16:creationId xmlns:a16="http://schemas.microsoft.com/office/drawing/2014/main" id="{CC157CD8-689E-4D35-766B-FD80653DCB44}"/>
              </a:ext>
            </a:extLst>
          </p:cNvPr>
          <p:cNvGrpSpPr/>
          <p:nvPr/>
        </p:nvGrpSpPr>
        <p:grpSpPr>
          <a:xfrm>
            <a:off x="3979728" y="5169391"/>
            <a:ext cx="1970076" cy="1681893"/>
            <a:chOff x="5092476" y="4048376"/>
            <a:chExt cx="1970076" cy="1681893"/>
          </a:xfrm>
        </p:grpSpPr>
        <p:pic>
          <p:nvPicPr>
            <p:cNvPr id="32" name="図 31">
              <a:extLst>
                <a:ext uri="{FF2B5EF4-FFF2-40B4-BE49-F238E27FC236}">
                  <a16:creationId xmlns:a16="http://schemas.microsoft.com/office/drawing/2014/main" id="{DE998187-E426-183F-7286-589275AB2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715" b="89956" l="9710" r="89912">
                          <a14:foregroundMark x1="9710" y1="28656" x2="9710" y2="28656"/>
                          <a14:foregroundMark x1="46658" y1="8715" x2="46658" y2="8715"/>
                        </a14:backgroundRemoval>
                      </a14:imgEffect>
                    </a14:imgLayer>
                  </a14:imgProps>
                </a:ext>
              </a:extLst>
            </a:blip>
            <a:stretch>
              <a:fillRect/>
            </a:stretch>
          </p:blipFill>
          <p:spPr>
            <a:xfrm>
              <a:off x="5092476" y="4048376"/>
              <a:ext cx="1970076" cy="1681893"/>
            </a:xfrm>
            <a:prstGeom prst="rect">
              <a:avLst/>
            </a:prstGeom>
          </p:spPr>
        </p:pic>
        <p:sp>
          <p:nvSpPr>
            <p:cNvPr id="33" name="楕円 32">
              <a:extLst>
                <a:ext uri="{FF2B5EF4-FFF2-40B4-BE49-F238E27FC236}">
                  <a16:creationId xmlns:a16="http://schemas.microsoft.com/office/drawing/2014/main" id="{FAE53A39-B332-0F05-15B2-0D6BA2BABA1C}"/>
                </a:ext>
              </a:extLst>
            </p:cNvPr>
            <p:cNvSpPr/>
            <p:nvPr/>
          </p:nvSpPr>
          <p:spPr>
            <a:xfrm>
              <a:off x="5697420" y="4514340"/>
              <a:ext cx="112478" cy="11247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円: 塗りつぶしなし 29">
            <a:extLst>
              <a:ext uri="{FF2B5EF4-FFF2-40B4-BE49-F238E27FC236}">
                <a16:creationId xmlns:a16="http://schemas.microsoft.com/office/drawing/2014/main" id="{70ACE6CF-5F33-2C71-4567-D97D76F94BEB}"/>
              </a:ext>
            </a:extLst>
          </p:cNvPr>
          <p:cNvSpPr/>
          <p:nvPr/>
        </p:nvSpPr>
        <p:spPr>
          <a:xfrm>
            <a:off x="4485282" y="5531531"/>
            <a:ext cx="320126" cy="320126"/>
          </a:xfrm>
          <a:prstGeom prst="donut">
            <a:avLst>
              <a:gd name="adj" fmla="val 1127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オーディオ 20">
            <a:hlinkClick r:id="" action="ppaction://media"/>
            <a:extLst>
              <a:ext uri="{FF2B5EF4-FFF2-40B4-BE49-F238E27FC236}">
                <a16:creationId xmlns:a16="http://schemas.microsoft.com/office/drawing/2014/main" id="{173ABD8F-974B-12E4-9AF3-62DA0C958BA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4982991"/>
      </p:ext>
    </p:extLst>
  </p:cSld>
  <p:clrMapOvr>
    <a:masterClrMapping/>
  </p:clrMapOvr>
  <mc:AlternateContent xmlns:mc="http://schemas.openxmlformats.org/markup-compatibility/2006" xmlns:p14="http://schemas.microsoft.com/office/powerpoint/2010/main">
    <mc:Choice Requires="p14">
      <p:transition spd="slow" p14:dur="2000" advTm="20923"/>
    </mc:Choice>
    <mc:Fallback xmlns="">
      <p:transition spd="slow" advTm="2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F6E147D-4483-25A6-0D0F-DF6E2F980CEB}"/>
              </a:ext>
            </a:extLst>
          </p:cNvPr>
          <p:cNvSpPr txBox="1"/>
          <p:nvPr/>
        </p:nvSpPr>
        <p:spPr>
          <a:xfrm>
            <a:off x="881019" y="858099"/>
            <a:ext cx="5629275" cy="954107"/>
          </a:xfrm>
          <a:prstGeom prst="rect">
            <a:avLst/>
          </a:prstGeom>
          <a:noFill/>
        </p:spPr>
        <p:txBody>
          <a:bodyPr wrap="square" rtlCol="0">
            <a:spAutoFit/>
          </a:bodyPr>
          <a:lstStyle/>
          <a:p>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身体拘束等適正化に</a:t>
            </a:r>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関すること</a:t>
            </a:r>
            <a:endPar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3CE495F6-7745-E542-439E-84217981366F}"/>
              </a:ext>
            </a:extLst>
          </p:cNvPr>
          <p:cNvSpPr txBox="1"/>
          <p:nvPr/>
        </p:nvSpPr>
        <p:spPr>
          <a:xfrm>
            <a:off x="1244446" y="1493413"/>
            <a:ext cx="7390292" cy="139884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kumimoji="1" lang="ja-JP" altLang="en-US" sz="2000" dirty="0">
                <a:latin typeface="BIZ UDPゴシック" panose="020B0400000000000000" pitchFamily="50" charset="-128"/>
                <a:ea typeface="BIZ UDPゴシック" panose="020B0400000000000000" pitchFamily="50" charset="-128"/>
              </a:rPr>
              <a:t>記録様式を整備してください。</a:t>
            </a:r>
            <a:endParaRPr kumimoji="1" lang="en-US" altLang="ja-JP" sz="2000" dirty="0">
              <a:latin typeface="BIZ UDPゴシック" panose="020B0400000000000000" pitchFamily="50" charset="-128"/>
              <a:ea typeface="BIZ UDPゴシック" panose="020B0400000000000000" pitchFamily="50" charset="-128"/>
            </a:endParaRPr>
          </a:p>
          <a:p>
            <a:pPr marL="342900" indent="-342900">
              <a:lnSpc>
                <a:spcPct val="150000"/>
              </a:lnSpc>
              <a:buFont typeface="Wingdings" panose="05000000000000000000" pitchFamily="2" charset="2"/>
              <a:buChar char="Ø"/>
            </a:pPr>
            <a:r>
              <a:rPr lang="ja-JP" altLang="en-US" sz="2000" dirty="0">
                <a:latin typeface="BIZ UDPゴシック" panose="020B0400000000000000" pitchFamily="50" charset="-128"/>
                <a:ea typeface="BIZ UDPゴシック" panose="020B0400000000000000" pitchFamily="50" charset="-128"/>
              </a:rPr>
              <a:t>必要項目を含めた指針を整備してください。</a:t>
            </a:r>
            <a:endParaRPr lang="en-US" altLang="ja-JP" sz="2000" dirty="0">
              <a:latin typeface="BIZ UDPゴシック" panose="020B0400000000000000" pitchFamily="50" charset="-128"/>
              <a:ea typeface="BIZ UDPゴシック" panose="020B0400000000000000" pitchFamily="50" charset="-128"/>
            </a:endParaRPr>
          </a:p>
          <a:p>
            <a:pPr marL="342900" indent="-342900">
              <a:lnSpc>
                <a:spcPct val="150000"/>
              </a:lnSpc>
              <a:buFont typeface="Wingdings" panose="05000000000000000000" pitchFamily="2" charset="2"/>
              <a:buChar char="Ø"/>
            </a:pPr>
            <a:r>
              <a:rPr kumimoji="1" lang="ja-JP" altLang="en-US" sz="2000" dirty="0">
                <a:latin typeface="BIZ UDPゴシック" panose="020B0400000000000000" pitchFamily="50" charset="-128"/>
                <a:ea typeface="BIZ UDPゴシック" panose="020B0400000000000000" pitchFamily="50" charset="-128"/>
              </a:rPr>
              <a:t>研修を実施してください。</a:t>
            </a:r>
          </a:p>
        </p:txBody>
      </p:sp>
      <p:sp>
        <p:nvSpPr>
          <p:cNvPr id="5" name="四角形: 角を丸くする 4">
            <a:extLst>
              <a:ext uri="{FF2B5EF4-FFF2-40B4-BE49-F238E27FC236}">
                <a16:creationId xmlns:a16="http://schemas.microsoft.com/office/drawing/2014/main" id="{1D4508F0-E868-3E94-F8E0-C57E0510AA17}"/>
              </a:ext>
            </a:extLst>
          </p:cNvPr>
          <p:cNvSpPr/>
          <p:nvPr/>
        </p:nvSpPr>
        <p:spPr>
          <a:xfrm>
            <a:off x="579663" y="3564247"/>
            <a:ext cx="10731011" cy="307691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ja-JP" altLang="ja-JP" sz="1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grpSp>
        <p:nvGrpSpPr>
          <p:cNvPr id="6" name="グループ化 5">
            <a:extLst>
              <a:ext uri="{FF2B5EF4-FFF2-40B4-BE49-F238E27FC236}">
                <a16:creationId xmlns:a16="http://schemas.microsoft.com/office/drawing/2014/main" id="{AD70EE48-543D-8AA9-E94A-D8539FE66CE6}"/>
              </a:ext>
            </a:extLst>
          </p:cNvPr>
          <p:cNvGrpSpPr/>
          <p:nvPr/>
        </p:nvGrpSpPr>
        <p:grpSpPr>
          <a:xfrm>
            <a:off x="125660" y="3253805"/>
            <a:ext cx="3590149" cy="556397"/>
            <a:chOff x="5638699" y="476044"/>
            <a:chExt cx="3752420" cy="955270"/>
          </a:xfrm>
        </p:grpSpPr>
        <p:sp>
          <p:nvSpPr>
            <p:cNvPr id="7" name="フリーフォーム: 図形 6">
              <a:extLst>
                <a:ext uri="{FF2B5EF4-FFF2-40B4-BE49-F238E27FC236}">
                  <a16:creationId xmlns:a16="http://schemas.microsoft.com/office/drawing/2014/main" id="{673A7D0A-21E1-B77D-6B28-5989233B6B58}"/>
                </a:ext>
              </a:extLst>
            </p:cNvPr>
            <p:cNvSpPr/>
            <p:nvPr/>
          </p:nvSpPr>
          <p:spPr>
            <a:xfrm rot="5111326">
              <a:off x="5819259"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8" name="フローチャート: 記憶データ 7">
              <a:extLst>
                <a:ext uri="{FF2B5EF4-FFF2-40B4-BE49-F238E27FC236}">
                  <a16:creationId xmlns:a16="http://schemas.microsoft.com/office/drawing/2014/main" id="{A317D1D1-D769-C10A-B372-A88DE892BDAE}"/>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775A9BD-9485-68AD-8BEB-B3555692BF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0" name="テキスト ボックス 9">
              <a:extLst>
                <a:ext uri="{FF2B5EF4-FFF2-40B4-BE49-F238E27FC236}">
                  <a16:creationId xmlns:a16="http://schemas.microsoft.com/office/drawing/2014/main" id="{4B31236C-46F2-C34A-20CA-CDA444987990}"/>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1" name="テキスト ボックス 10">
            <a:extLst>
              <a:ext uri="{FF2B5EF4-FFF2-40B4-BE49-F238E27FC236}">
                <a16:creationId xmlns:a16="http://schemas.microsoft.com/office/drawing/2014/main" id="{7C9B2861-21CE-FBD2-C0FA-D371A401940F}"/>
              </a:ext>
            </a:extLst>
          </p:cNvPr>
          <p:cNvSpPr txBox="1"/>
          <p:nvPr/>
        </p:nvSpPr>
        <p:spPr>
          <a:xfrm>
            <a:off x="840437" y="3848311"/>
            <a:ext cx="10209462" cy="4216539"/>
          </a:xfrm>
          <a:prstGeom prst="rect">
            <a:avLst/>
          </a:prstGeom>
          <a:noFill/>
        </p:spPr>
        <p:txBody>
          <a:bodyPr wrap="square" rtlCol="0">
            <a:spAutoFit/>
          </a:bodyPr>
          <a:lstStyle/>
          <a:p>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身体拘束を行った事例がない場合でも、記録様式を整備してください。</a:t>
            </a: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・研修について欠席者がいる場合は、フォローアップを行ってください。</a:t>
            </a: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（研修資料を渡すだけでなく、受講報告書など欠席者が内容を確認したことが客観的に</a:t>
            </a: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わかるようにしてください</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algn="just"/>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・虐待防止研修と一体的に実施する場合は、研修記録に「一体的に実施」していることがわかるよう記載を工夫してください。</a:t>
            </a:r>
          </a:p>
          <a:p>
            <a:pPr algn="just"/>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・内容について高齢者だけでなく、障害者を前提とした内容が含まれるようにしてください。</a:t>
            </a:r>
          </a:p>
          <a:p>
            <a:endParaRPr lang="en-US" altLang="ja-JP"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F740A5EA-1D9A-9A2D-3774-CFBC623457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0" b="89790" l="9276" r="89987">
                        <a14:foregroundMark x1="9623" y1="47133" x2="9623" y2="47133"/>
                        <a14:foregroundMark x1="12354" y1="24895" x2="12354" y2="24895"/>
                        <a14:foregroundMark x1="15215" y1="14126" x2="15215" y2="14126"/>
                        <a14:foregroundMark x1="15691" y1="29790" x2="15691" y2="29790"/>
                        <a14:foregroundMark x1="16992" y1="33706" x2="16992" y2="33706"/>
                        <a14:foregroundMark x1="17122" y1="49790" x2="17122" y2="49790"/>
                        <a14:foregroundMark x1="21847" y1="26014" x2="21847" y2="26014"/>
                        <a14:foregroundMark x1="20806" y1="19860" x2="20806" y2="19860"/>
                        <a14:foregroundMark x1="9276" y1="38322" x2="9276" y2="38322"/>
                        <a14:foregroundMark x1="57261" y1="57063" x2="57261" y2="57063"/>
                        <a14:foregroundMark x1="70655" y1="44336" x2="70655" y2="44336"/>
                      </a14:backgroundRemoval>
                    </a14:imgEffect>
                  </a14:imgLayer>
                </a14:imgProps>
              </a:ext>
            </a:extLst>
          </a:blip>
          <a:stretch>
            <a:fillRect/>
          </a:stretch>
        </p:blipFill>
        <p:spPr>
          <a:xfrm>
            <a:off x="6389755" y="1339581"/>
            <a:ext cx="2348487" cy="727858"/>
          </a:xfrm>
          <a:prstGeom prst="rect">
            <a:avLst/>
          </a:prstGeom>
        </p:spPr>
      </p:pic>
      <p:sp>
        <p:nvSpPr>
          <p:cNvPr id="16" name="テキスト ボックス 15">
            <a:extLst>
              <a:ext uri="{FF2B5EF4-FFF2-40B4-BE49-F238E27FC236}">
                <a16:creationId xmlns:a16="http://schemas.microsoft.com/office/drawing/2014/main" id="{2C0F198E-523F-6610-31AA-088569F08C38}"/>
              </a:ext>
            </a:extLst>
          </p:cNvPr>
          <p:cNvSpPr txBox="1"/>
          <p:nvPr/>
        </p:nvSpPr>
        <p:spPr>
          <a:xfrm>
            <a:off x="6716326" y="1922635"/>
            <a:ext cx="5735647" cy="830997"/>
          </a:xfrm>
          <a:prstGeom prst="rect">
            <a:avLst/>
          </a:prstGeom>
          <a:noFill/>
        </p:spPr>
        <p:txBody>
          <a:bodyPr wrap="square" rtlCol="0">
            <a:spAutoFit/>
          </a:bodyPr>
          <a:lstStyle/>
          <a:p>
            <a:r>
              <a:rPr kumimoji="1" lang="ja-JP" altLang="en-US" sz="1600" dirty="0">
                <a:solidFill>
                  <a:srgbClr val="FF0000"/>
                </a:solidFill>
                <a:latin typeface="BIZ UDPゴシック" panose="020B0400000000000000" pitchFamily="50" charset="-128"/>
                <a:ea typeface="BIZ UDPゴシック" panose="020B0400000000000000" pitchFamily="50" charset="-128"/>
              </a:rPr>
              <a:t>「指針の未整備」「研修の未実施」は令和</a:t>
            </a:r>
            <a:r>
              <a:rPr lang="ja-JP" altLang="en-US" sz="1600" dirty="0">
                <a:solidFill>
                  <a:srgbClr val="FF0000"/>
                </a:solidFill>
                <a:latin typeface="BIZ UDPゴシック" panose="020B0400000000000000" pitchFamily="50" charset="-128"/>
                <a:ea typeface="BIZ UDPゴシック" panose="020B0400000000000000" pitchFamily="50" charset="-128"/>
              </a:rPr>
              <a:t>６</a:t>
            </a:r>
            <a:r>
              <a:rPr kumimoji="1" lang="ja-JP" altLang="en-US" sz="1600" dirty="0">
                <a:solidFill>
                  <a:srgbClr val="FF0000"/>
                </a:solidFill>
                <a:latin typeface="BIZ UDPゴシック" panose="020B0400000000000000" pitchFamily="50" charset="-128"/>
                <a:ea typeface="BIZ UDPゴシック" panose="020B0400000000000000" pitchFamily="50" charset="-128"/>
              </a:rPr>
              <a:t>年度より</a:t>
            </a:r>
            <a:endParaRPr kumimoji="1" lang="en-US" altLang="ja-JP" sz="1600" dirty="0">
              <a:solidFill>
                <a:srgbClr val="FF0000"/>
              </a:solidFill>
              <a:latin typeface="BIZ UDPゴシック" panose="020B0400000000000000" pitchFamily="50" charset="-128"/>
              <a:ea typeface="BIZ UDPゴシック" panose="020B0400000000000000" pitchFamily="50" charset="-128"/>
            </a:endParaRPr>
          </a:p>
          <a:p>
            <a:r>
              <a:rPr lang="en-US" altLang="ja-JP" sz="1600" dirty="0">
                <a:solidFill>
                  <a:srgbClr val="FF0000"/>
                </a:solidFill>
                <a:latin typeface="BIZ UDPゴシック" panose="020B0400000000000000" pitchFamily="50" charset="-128"/>
                <a:ea typeface="BIZ UDPゴシック" panose="020B0400000000000000" pitchFamily="50" charset="-128"/>
              </a:rPr>
              <a:t>『</a:t>
            </a:r>
            <a:r>
              <a:rPr lang="ja-JP" altLang="en-US" sz="1600" dirty="0">
                <a:solidFill>
                  <a:srgbClr val="FF0000"/>
                </a:solidFill>
                <a:latin typeface="BIZ UDPゴシック" panose="020B0400000000000000" pitchFamily="50" charset="-128"/>
                <a:ea typeface="BIZ UDPゴシック" panose="020B0400000000000000" pitchFamily="50" charset="-128"/>
              </a:rPr>
              <a:t>身体拘束廃止未実施減算</a:t>
            </a:r>
            <a:r>
              <a:rPr lang="en-US" altLang="ja-JP" sz="1600" dirty="0">
                <a:solidFill>
                  <a:srgbClr val="FF0000"/>
                </a:solidFill>
                <a:latin typeface="BIZ UDPゴシック" panose="020B0400000000000000" pitchFamily="50" charset="-128"/>
                <a:ea typeface="BIZ UDPゴシック" panose="020B0400000000000000" pitchFamily="50" charset="-128"/>
              </a:rPr>
              <a:t>』</a:t>
            </a:r>
            <a:r>
              <a:rPr lang="ja-JP" altLang="en-US" sz="1600" dirty="0">
                <a:solidFill>
                  <a:srgbClr val="FF0000"/>
                </a:solidFill>
                <a:latin typeface="BIZ UDPゴシック" panose="020B0400000000000000" pitchFamily="50" charset="-128"/>
                <a:ea typeface="BIZ UDPゴシック" panose="020B0400000000000000" pitchFamily="50" charset="-128"/>
              </a:rPr>
              <a:t>が適用されてしまいますので</a:t>
            </a:r>
            <a:endParaRPr lang="en-US" altLang="ja-JP" sz="1600" dirty="0">
              <a:solidFill>
                <a:srgbClr val="FF0000"/>
              </a:solidFill>
              <a:latin typeface="BIZ UDPゴシック" panose="020B0400000000000000" pitchFamily="50" charset="-128"/>
              <a:ea typeface="BIZ UDPゴシック" panose="020B0400000000000000" pitchFamily="50" charset="-128"/>
            </a:endParaRPr>
          </a:p>
          <a:p>
            <a:r>
              <a:rPr kumimoji="1" lang="ja-JP" altLang="en-US" sz="1600" dirty="0">
                <a:solidFill>
                  <a:srgbClr val="FF0000"/>
                </a:solidFill>
                <a:latin typeface="BIZ UDPゴシック" panose="020B0400000000000000" pitchFamily="50" charset="-128"/>
                <a:ea typeface="BIZ UDPゴシック" panose="020B0400000000000000" pitchFamily="50" charset="-128"/>
              </a:rPr>
              <a:t>特にご注意ください</a:t>
            </a:r>
            <a:r>
              <a:rPr kumimoji="1" lang="en-US" altLang="ja-JP" sz="16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600" dirty="0">
              <a:solidFill>
                <a:srgbClr val="FF0000"/>
              </a:solidFill>
              <a:latin typeface="BIZ UDPゴシック" panose="020B0400000000000000" pitchFamily="50" charset="-128"/>
              <a:ea typeface="BIZ UDPゴシック" panose="020B0400000000000000" pitchFamily="50" charset="-128"/>
            </a:endParaRPr>
          </a:p>
        </p:txBody>
      </p:sp>
      <p:sp>
        <p:nvSpPr>
          <p:cNvPr id="17" name="矢印: 五方向 16">
            <a:extLst>
              <a:ext uri="{FF2B5EF4-FFF2-40B4-BE49-F238E27FC236}">
                <a16:creationId xmlns:a16="http://schemas.microsoft.com/office/drawing/2014/main" id="{B6A7343D-2F76-F3D3-0DC2-B7720BA62017}"/>
              </a:ext>
            </a:extLst>
          </p:cNvPr>
          <p:cNvSpPr/>
          <p:nvPr/>
        </p:nvSpPr>
        <p:spPr>
          <a:xfrm>
            <a:off x="491059" y="216842"/>
            <a:ext cx="3586163" cy="40297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b="1" dirty="0">
              <a:solidFill>
                <a:schemeClr val="bg1"/>
              </a:solidFill>
            </a:endParaRPr>
          </a:p>
          <a:p>
            <a:r>
              <a:rPr lang="ja-JP" altLang="en-US" b="1" dirty="0">
                <a:solidFill>
                  <a:schemeClr val="bg1"/>
                </a:solidFill>
              </a:rPr>
              <a:t>２</a:t>
            </a:r>
            <a:r>
              <a:rPr kumimoji="1" lang="ja-JP" altLang="en-US" sz="1800" b="1" dirty="0">
                <a:solidFill>
                  <a:schemeClr val="bg1"/>
                </a:solidFill>
              </a:rPr>
              <a:t>部　</a:t>
            </a:r>
            <a:r>
              <a:rPr lang="ja-JP" altLang="en-US" sz="1800" b="1" dirty="0">
                <a:solidFill>
                  <a:schemeClr val="bg1"/>
                </a:solidFill>
              </a:rPr>
              <a:t>指摘件数が多い箇所</a:t>
            </a:r>
            <a:endParaRPr kumimoji="1" lang="en-US" altLang="ja-JP" sz="1800" b="1" dirty="0">
              <a:solidFill>
                <a:schemeClr val="bg1"/>
              </a:solidFill>
            </a:endParaRPr>
          </a:p>
          <a:p>
            <a:endParaRPr lang="en-US" altLang="ja-JP" b="1" dirty="0">
              <a:solidFill>
                <a:schemeClr val="bg1"/>
              </a:solidFill>
            </a:endParaRPr>
          </a:p>
        </p:txBody>
      </p:sp>
      <p:pic>
        <p:nvPicPr>
          <p:cNvPr id="46" name="オーディオ 45">
            <a:hlinkClick r:id="" action="ppaction://media"/>
            <a:extLst>
              <a:ext uri="{FF2B5EF4-FFF2-40B4-BE49-F238E27FC236}">
                <a16:creationId xmlns:a16="http://schemas.microsoft.com/office/drawing/2014/main" id="{DC0AF27C-F6D4-D52F-26CA-9175B1D63CE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9310118"/>
      </p:ext>
    </p:extLst>
  </p:cSld>
  <p:clrMapOvr>
    <a:masterClrMapping/>
  </p:clrMapOvr>
  <mc:AlternateContent xmlns:mc="http://schemas.openxmlformats.org/markup-compatibility/2006" xmlns:p14="http://schemas.microsoft.com/office/powerpoint/2010/main">
    <mc:Choice Requires="p14">
      <p:transition spd="slow" p14:dur="2000" advTm="38953"/>
    </mc:Choice>
    <mc:Fallback xmlns="">
      <p:transition spd="slow" advTm="3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四角形: メモ 23">
            <a:extLst>
              <a:ext uri="{FF2B5EF4-FFF2-40B4-BE49-F238E27FC236}">
                <a16:creationId xmlns:a16="http://schemas.microsoft.com/office/drawing/2014/main" id="{459B6A77-8590-CDBF-6849-F96F871D4093}"/>
              </a:ext>
            </a:extLst>
          </p:cNvPr>
          <p:cNvSpPr/>
          <p:nvPr/>
        </p:nvSpPr>
        <p:spPr>
          <a:xfrm>
            <a:off x="6007079" y="3521570"/>
            <a:ext cx="3437592" cy="3220738"/>
          </a:xfrm>
          <a:prstGeom prst="foldedCorner">
            <a:avLst>
              <a:gd name="adj" fmla="val 7861"/>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747E1D4-4428-30A2-9250-D3E6D6AA61EC}"/>
              </a:ext>
            </a:extLst>
          </p:cNvPr>
          <p:cNvSpPr txBox="1"/>
          <p:nvPr/>
        </p:nvSpPr>
        <p:spPr>
          <a:xfrm>
            <a:off x="697568" y="209147"/>
            <a:ext cx="6557963" cy="830997"/>
          </a:xfrm>
          <a:prstGeom prst="rect">
            <a:avLst/>
          </a:prstGeom>
          <a:noFill/>
        </p:spPr>
        <p:txBody>
          <a:bodyPr wrap="square" rtlCol="0">
            <a:spAutoFit/>
          </a:bodyPr>
          <a:lstStyle/>
          <a:p>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②</a:t>
            </a:r>
            <a:r>
              <a:rPr lang="ja-JP" altLang="en-US"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身体拘束等適正化</a:t>
            </a:r>
            <a:r>
              <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に関すること</a:t>
            </a:r>
          </a:p>
          <a:p>
            <a:endParaRPr kumimoji="1" lang="ja-JP" altLang="en-US" sz="2400" dirty="0"/>
          </a:p>
        </p:txBody>
      </p:sp>
      <p:sp>
        <p:nvSpPr>
          <p:cNvPr id="5" name="テキスト ボックス 4">
            <a:extLst>
              <a:ext uri="{FF2B5EF4-FFF2-40B4-BE49-F238E27FC236}">
                <a16:creationId xmlns:a16="http://schemas.microsoft.com/office/drawing/2014/main" id="{1BCE33D6-AD2B-D26F-1D28-BB65E9C78BE2}"/>
              </a:ext>
            </a:extLst>
          </p:cNvPr>
          <p:cNvSpPr txBox="1"/>
          <p:nvPr/>
        </p:nvSpPr>
        <p:spPr>
          <a:xfrm>
            <a:off x="1177686" y="649641"/>
            <a:ext cx="8465758" cy="47551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kumimoji="1" lang="ja-JP" altLang="en-US" sz="2000" dirty="0">
                <a:latin typeface="BIZ UDPゴシック" panose="020B0400000000000000" pitchFamily="50" charset="-128"/>
                <a:ea typeface="BIZ UDPゴシック" panose="020B0400000000000000" pitchFamily="50" charset="-128"/>
              </a:rPr>
              <a:t>身体拘束等適正化のための委員会を開催し、その記録</a:t>
            </a:r>
            <a:r>
              <a:rPr lang="ja-JP" altLang="en-US" sz="2000" dirty="0">
                <a:latin typeface="BIZ UDPゴシック" panose="020B0400000000000000" pitchFamily="50" charset="-128"/>
                <a:ea typeface="BIZ UDPゴシック" panose="020B0400000000000000" pitchFamily="50" charset="-128"/>
              </a:rPr>
              <a:t>を取ってください。</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2EAC4688-E901-7B71-85FF-18742407D5B7}"/>
              </a:ext>
            </a:extLst>
          </p:cNvPr>
          <p:cNvSpPr/>
          <p:nvPr/>
        </p:nvSpPr>
        <p:spPr>
          <a:xfrm>
            <a:off x="845207" y="1487264"/>
            <a:ext cx="10496316" cy="19146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ja-JP" altLang="ja-JP" sz="1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511F9EBC-6386-8060-4347-F6B51390DC49}"/>
              </a:ext>
            </a:extLst>
          </p:cNvPr>
          <p:cNvGrpSpPr/>
          <p:nvPr/>
        </p:nvGrpSpPr>
        <p:grpSpPr>
          <a:xfrm>
            <a:off x="198043" y="1193457"/>
            <a:ext cx="3656194" cy="517925"/>
            <a:chOff x="5638699" y="476044"/>
            <a:chExt cx="3752420" cy="955270"/>
          </a:xfrm>
        </p:grpSpPr>
        <p:sp>
          <p:nvSpPr>
            <p:cNvPr id="8" name="フリーフォーム: 図形 7">
              <a:extLst>
                <a:ext uri="{FF2B5EF4-FFF2-40B4-BE49-F238E27FC236}">
                  <a16:creationId xmlns:a16="http://schemas.microsoft.com/office/drawing/2014/main" id="{6185790C-BA9E-35C2-AB50-C9137438155C}"/>
                </a:ext>
              </a:extLst>
            </p:cNvPr>
            <p:cNvSpPr/>
            <p:nvPr/>
          </p:nvSpPr>
          <p:spPr>
            <a:xfrm rot="5111326">
              <a:off x="5819259"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9" name="フローチャート: 記憶データ 8">
              <a:extLst>
                <a:ext uri="{FF2B5EF4-FFF2-40B4-BE49-F238E27FC236}">
                  <a16:creationId xmlns:a16="http://schemas.microsoft.com/office/drawing/2014/main" id="{5609A290-D558-5F78-7DD3-9683FD2BB282}"/>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135B894A-FA37-D41D-612E-3DEB9D8379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1" name="テキスト ボックス 10">
              <a:extLst>
                <a:ext uri="{FF2B5EF4-FFF2-40B4-BE49-F238E27FC236}">
                  <a16:creationId xmlns:a16="http://schemas.microsoft.com/office/drawing/2014/main" id="{150DFD01-5DCA-3304-F072-2BF6EE407D9C}"/>
                </a:ext>
              </a:extLst>
            </p:cNvPr>
            <p:cNvSpPr txBox="1"/>
            <p:nvPr/>
          </p:nvSpPr>
          <p:spPr>
            <a:xfrm>
              <a:off x="6113225" y="513617"/>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3" name="テキスト ボックス 12">
            <a:extLst>
              <a:ext uri="{FF2B5EF4-FFF2-40B4-BE49-F238E27FC236}">
                <a16:creationId xmlns:a16="http://schemas.microsoft.com/office/drawing/2014/main" id="{C8A89CC6-1240-ED27-2765-B6F5B931B4C5}"/>
              </a:ext>
            </a:extLst>
          </p:cNvPr>
          <p:cNvSpPr txBox="1"/>
          <p:nvPr/>
        </p:nvSpPr>
        <p:spPr>
          <a:xfrm>
            <a:off x="1221167" y="1597026"/>
            <a:ext cx="9703142" cy="1708801"/>
          </a:xfrm>
          <a:prstGeom prst="rect">
            <a:avLst/>
          </a:prstGeom>
          <a:noFill/>
        </p:spPr>
        <p:txBody>
          <a:bodyPr wrap="square" rtlCol="0">
            <a:spAutoFit/>
          </a:bodyPr>
          <a:lstStyle/>
          <a:p>
            <a:pPr algn="just">
              <a:lnSpc>
                <a:spcPct val="150000"/>
              </a:lnSpc>
            </a:pP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として実施していることを明確に記録してください。</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委員会の検討内容を</a:t>
            </a: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全従業者に周知していることがわかるよう記録を</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残してください。</a:t>
            </a:r>
            <a:endPar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委員会</a:t>
            </a: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と一体的に</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開催</a:t>
            </a: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する場合は、記録に「一体的に実施」していることがわかるよう記載を工夫してください。</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 name="四角形: メモ 1">
            <a:extLst>
              <a:ext uri="{FF2B5EF4-FFF2-40B4-BE49-F238E27FC236}">
                <a16:creationId xmlns:a16="http://schemas.microsoft.com/office/drawing/2014/main" id="{328AFCE0-9A15-D98C-DA73-1979FD2F8CA6}"/>
              </a:ext>
            </a:extLst>
          </p:cNvPr>
          <p:cNvSpPr/>
          <p:nvPr/>
        </p:nvSpPr>
        <p:spPr>
          <a:xfrm>
            <a:off x="1324844" y="3521570"/>
            <a:ext cx="3437592" cy="3220738"/>
          </a:xfrm>
          <a:prstGeom prst="foldedCorner">
            <a:avLst>
              <a:gd name="adj" fmla="val 7861"/>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E1F8C9B-1658-FFB5-12F9-9BFB9167B517}"/>
              </a:ext>
            </a:extLst>
          </p:cNvPr>
          <p:cNvSpPr txBox="1"/>
          <p:nvPr/>
        </p:nvSpPr>
        <p:spPr>
          <a:xfrm>
            <a:off x="1716894" y="3630551"/>
            <a:ext cx="2402498" cy="523220"/>
          </a:xfrm>
          <a:prstGeom prst="rect">
            <a:avLst/>
          </a:prstGeom>
          <a:noFill/>
        </p:spPr>
        <p:txBody>
          <a:bodyPr wrap="square"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令和〇年度　　第△回</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solidFill>
                  <a:srgbClr val="FF0000"/>
                </a:solidFill>
                <a:latin typeface="BIZ UDPゴシック" panose="020B0400000000000000" pitchFamily="50" charset="-128"/>
                <a:ea typeface="BIZ UDPゴシック" panose="020B0400000000000000" pitchFamily="50" charset="-128"/>
              </a:rPr>
              <a:t>身体拘束廃止委員会</a:t>
            </a:r>
            <a:r>
              <a:rPr kumimoji="1" lang="ja-JP" altLang="en-US" sz="1400" b="1" dirty="0">
                <a:latin typeface="BIZ UDPゴシック" panose="020B0400000000000000" pitchFamily="50" charset="-128"/>
                <a:ea typeface="BIZ UDPゴシック" panose="020B0400000000000000" pitchFamily="50" charset="-128"/>
              </a:rPr>
              <a:t>議事録</a:t>
            </a:r>
          </a:p>
        </p:txBody>
      </p:sp>
      <p:sp>
        <p:nvSpPr>
          <p:cNvPr id="14" name="テキスト ボックス 13">
            <a:extLst>
              <a:ext uri="{FF2B5EF4-FFF2-40B4-BE49-F238E27FC236}">
                <a16:creationId xmlns:a16="http://schemas.microsoft.com/office/drawing/2014/main" id="{94C14FCD-3099-011E-7F08-FF3E0DF8B1BD}"/>
              </a:ext>
            </a:extLst>
          </p:cNvPr>
          <p:cNvSpPr txBox="1"/>
          <p:nvPr/>
        </p:nvSpPr>
        <p:spPr>
          <a:xfrm>
            <a:off x="1496908" y="4218848"/>
            <a:ext cx="2993478" cy="1430263"/>
          </a:xfrm>
          <a:prstGeom prst="rect">
            <a:avLst/>
          </a:prstGeom>
          <a:noFill/>
        </p:spPr>
        <p:txBody>
          <a:bodyPr wrap="square" rtlCol="0">
            <a:spAutoFit/>
          </a:bodyPr>
          <a:lstStyle/>
          <a:p>
            <a:pPr>
              <a:lnSpc>
                <a:spcPct val="150000"/>
              </a:lnSpc>
            </a:pPr>
            <a:r>
              <a:rPr kumimoji="1" lang="ja-JP" altLang="en-US" sz="1200" dirty="0">
                <a:latin typeface="BIZ UDPゴシック" panose="020B0400000000000000" pitchFamily="50" charset="-128"/>
                <a:ea typeface="BIZ UDPゴシック" panose="020B0400000000000000" pitchFamily="50" charset="-128"/>
              </a:rPr>
              <a:t>１．開催日時・場所</a:t>
            </a:r>
            <a:r>
              <a:rPr kumimoji="1" lang="en-US" altLang="ja-JP" sz="1200" dirty="0">
                <a:latin typeface="BIZ UDPゴシック" panose="020B0400000000000000" pitchFamily="50" charset="-128"/>
                <a:ea typeface="BIZ UDPゴシック" panose="020B0400000000000000" pitchFamily="50" charset="-128"/>
              </a:rPr>
              <a:t>-------------</a:t>
            </a:r>
          </a:p>
          <a:p>
            <a:pPr>
              <a:lnSpc>
                <a:spcPct val="150000"/>
              </a:lnSpc>
            </a:pPr>
            <a:r>
              <a:rPr lang="ja-JP" altLang="en-US" sz="1200" dirty="0">
                <a:latin typeface="BIZ UDPゴシック" panose="020B0400000000000000" pitchFamily="50" charset="-128"/>
                <a:ea typeface="BIZ UDPゴシック" panose="020B0400000000000000" pitchFamily="50" charset="-128"/>
              </a:rPr>
              <a:t>２．出席者 </a:t>
            </a:r>
            <a:r>
              <a:rPr lang="en-US" altLang="ja-JP" sz="1200" dirty="0">
                <a:latin typeface="BIZ UDPゴシック" panose="020B0400000000000000" pitchFamily="50" charset="-128"/>
                <a:ea typeface="BIZ UDPゴシック" panose="020B0400000000000000" pitchFamily="50" charset="-128"/>
              </a:rPr>
              <a:t>-------------------</a:t>
            </a:r>
          </a:p>
          <a:p>
            <a:pPr>
              <a:lnSpc>
                <a:spcPct val="150000"/>
              </a:lnSpc>
            </a:pPr>
            <a:r>
              <a:rPr kumimoji="1" lang="ja-JP" altLang="en-US" sz="1200" dirty="0">
                <a:latin typeface="BIZ UDPゴシック" panose="020B0400000000000000" pitchFamily="50" charset="-128"/>
                <a:ea typeface="BIZ UDPゴシック" panose="020B0400000000000000" pitchFamily="50" charset="-128"/>
              </a:rPr>
              <a:t>３．議題</a:t>
            </a:r>
            <a:r>
              <a:rPr lang="en-US" altLang="ja-JP"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a:p>
            <a:pPr>
              <a:lnSpc>
                <a:spcPct val="150000"/>
              </a:lnSpc>
            </a:pPr>
            <a:r>
              <a:rPr lang="ja-JP" altLang="en-US" sz="1200" dirty="0">
                <a:latin typeface="BIZ UDPゴシック" panose="020B0400000000000000" pitchFamily="50" charset="-128"/>
                <a:ea typeface="BIZ UDPゴシック" panose="020B0400000000000000" pitchFamily="50" charset="-128"/>
              </a:rPr>
              <a:t>４．議事録  </a:t>
            </a:r>
            <a:r>
              <a:rPr lang="en-US" altLang="ja-JP" sz="1200" dirty="0">
                <a:latin typeface="BIZ UDPゴシック" panose="020B0400000000000000" pitchFamily="50" charset="-128"/>
                <a:ea typeface="BIZ UDPゴシック" panose="020B0400000000000000" pitchFamily="50" charset="-128"/>
              </a:rPr>
              <a:t>-------------------</a:t>
            </a:r>
          </a:p>
          <a:p>
            <a:pPr>
              <a:lnSpc>
                <a:spcPct val="150000"/>
              </a:lnSpc>
            </a:pPr>
            <a:endParaRPr kumimoji="1" lang="ja-JP" altLang="en-US" sz="12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F183D797-4D0D-411B-FC6B-EF8D4F35667C}"/>
              </a:ext>
            </a:extLst>
          </p:cNvPr>
          <p:cNvSpPr txBox="1"/>
          <p:nvPr/>
        </p:nvSpPr>
        <p:spPr>
          <a:xfrm>
            <a:off x="1479460" y="5520863"/>
            <a:ext cx="2993478" cy="599267"/>
          </a:xfrm>
          <a:prstGeom prst="rect">
            <a:avLst/>
          </a:prstGeom>
          <a:noFill/>
        </p:spPr>
        <p:txBody>
          <a:bodyPr wrap="square" rtlCol="0">
            <a:spAutoFit/>
          </a:bodyPr>
          <a:lstStyle/>
          <a:p>
            <a:pPr>
              <a:lnSpc>
                <a:spcPct val="150000"/>
              </a:lnSpc>
            </a:pPr>
            <a:r>
              <a:rPr lang="ja-JP" altLang="en-US" sz="1200" dirty="0">
                <a:latin typeface="BIZ UDPゴシック" panose="020B0400000000000000" pitchFamily="50" charset="-128"/>
                <a:ea typeface="BIZ UDPゴシック" panose="020B0400000000000000" pitchFamily="50" charset="-128"/>
              </a:rPr>
              <a:t>欠席者確認</a:t>
            </a:r>
            <a:endParaRPr lang="en-US" altLang="ja-JP" sz="12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1200" dirty="0">
              <a:latin typeface="BIZ UDPゴシック" panose="020B0400000000000000" pitchFamily="50" charset="-128"/>
              <a:ea typeface="BIZ UDPゴシック" panose="020B0400000000000000" pitchFamily="50" charset="-128"/>
            </a:endParaRPr>
          </a:p>
        </p:txBody>
      </p:sp>
      <p:graphicFrame>
        <p:nvGraphicFramePr>
          <p:cNvPr id="16" name="表 15">
            <a:extLst>
              <a:ext uri="{FF2B5EF4-FFF2-40B4-BE49-F238E27FC236}">
                <a16:creationId xmlns:a16="http://schemas.microsoft.com/office/drawing/2014/main" id="{264D7EA7-27CC-B0BE-9759-59226584514A}"/>
              </a:ext>
            </a:extLst>
          </p:cNvPr>
          <p:cNvGraphicFramePr>
            <a:graphicFrameLocks noGrp="1"/>
          </p:cNvGraphicFramePr>
          <p:nvPr>
            <p:extLst>
              <p:ext uri="{D42A27DB-BD31-4B8C-83A1-F6EECF244321}">
                <p14:modId xmlns:p14="http://schemas.microsoft.com/office/powerpoint/2010/main" val="2157808065"/>
              </p:ext>
            </p:extLst>
          </p:nvPr>
        </p:nvGraphicFramePr>
        <p:xfrm>
          <a:off x="1521103" y="5950440"/>
          <a:ext cx="2993478" cy="605158"/>
        </p:xfrm>
        <a:graphic>
          <a:graphicData uri="http://schemas.openxmlformats.org/drawingml/2006/table">
            <a:tbl>
              <a:tblPr firstRow="1" bandRow="1">
                <a:tableStyleId>{2D5ABB26-0587-4C30-8999-92F81FD0307C}</a:tableStyleId>
              </a:tblPr>
              <a:tblGrid>
                <a:gridCol w="498913">
                  <a:extLst>
                    <a:ext uri="{9D8B030D-6E8A-4147-A177-3AD203B41FA5}">
                      <a16:colId xmlns:a16="http://schemas.microsoft.com/office/drawing/2014/main" val="3139192083"/>
                    </a:ext>
                  </a:extLst>
                </a:gridCol>
                <a:gridCol w="498913">
                  <a:extLst>
                    <a:ext uri="{9D8B030D-6E8A-4147-A177-3AD203B41FA5}">
                      <a16:colId xmlns:a16="http://schemas.microsoft.com/office/drawing/2014/main" val="2880266247"/>
                    </a:ext>
                  </a:extLst>
                </a:gridCol>
                <a:gridCol w="498913">
                  <a:extLst>
                    <a:ext uri="{9D8B030D-6E8A-4147-A177-3AD203B41FA5}">
                      <a16:colId xmlns:a16="http://schemas.microsoft.com/office/drawing/2014/main" val="4072122428"/>
                    </a:ext>
                  </a:extLst>
                </a:gridCol>
                <a:gridCol w="498913">
                  <a:extLst>
                    <a:ext uri="{9D8B030D-6E8A-4147-A177-3AD203B41FA5}">
                      <a16:colId xmlns:a16="http://schemas.microsoft.com/office/drawing/2014/main" val="2610005736"/>
                    </a:ext>
                  </a:extLst>
                </a:gridCol>
                <a:gridCol w="498913">
                  <a:extLst>
                    <a:ext uri="{9D8B030D-6E8A-4147-A177-3AD203B41FA5}">
                      <a16:colId xmlns:a16="http://schemas.microsoft.com/office/drawing/2014/main" val="181759548"/>
                    </a:ext>
                  </a:extLst>
                </a:gridCol>
                <a:gridCol w="498913">
                  <a:extLst>
                    <a:ext uri="{9D8B030D-6E8A-4147-A177-3AD203B41FA5}">
                      <a16:colId xmlns:a16="http://schemas.microsoft.com/office/drawing/2014/main" val="3798560738"/>
                    </a:ext>
                  </a:extLst>
                </a:gridCol>
              </a:tblGrid>
              <a:tr h="241781">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5306311"/>
                  </a:ext>
                </a:extLst>
              </a:tr>
              <a:tr h="346078">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817945"/>
                  </a:ext>
                </a:extLst>
              </a:tr>
            </a:tbl>
          </a:graphicData>
        </a:graphic>
      </p:graphicFrame>
      <p:grpSp>
        <p:nvGrpSpPr>
          <p:cNvPr id="23" name="グループ化 22">
            <a:extLst>
              <a:ext uri="{FF2B5EF4-FFF2-40B4-BE49-F238E27FC236}">
                <a16:creationId xmlns:a16="http://schemas.microsoft.com/office/drawing/2014/main" id="{B70B1756-9EEC-71AD-3287-C6936655A80F}"/>
              </a:ext>
            </a:extLst>
          </p:cNvPr>
          <p:cNvGrpSpPr/>
          <p:nvPr/>
        </p:nvGrpSpPr>
        <p:grpSpPr>
          <a:xfrm>
            <a:off x="1465304" y="5889012"/>
            <a:ext cx="2106571" cy="638693"/>
            <a:chOff x="1542927" y="5514586"/>
            <a:chExt cx="2106571" cy="638693"/>
          </a:xfrm>
        </p:grpSpPr>
        <p:sp>
          <p:nvSpPr>
            <p:cNvPr id="18" name="テキスト ボックス 17">
              <a:extLst>
                <a:ext uri="{FF2B5EF4-FFF2-40B4-BE49-F238E27FC236}">
                  <a16:creationId xmlns:a16="http://schemas.microsoft.com/office/drawing/2014/main" id="{1343A11D-5B4B-29B6-B0F5-C9E7816E7AC1}"/>
                </a:ext>
              </a:extLst>
            </p:cNvPr>
            <p:cNvSpPr txBox="1"/>
            <p:nvPr/>
          </p:nvSpPr>
          <p:spPr>
            <a:xfrm>
              <a:off x="1544517" y="5528754"/>
              <a:ext cx="560836" cy="322268"/>
            </a:xfrm>
            <a:prstGeom prst="rect">
              <a:avLst/>
            </a:prstGeom>
            <a:noFill/>
          </p:spPr>
          <p:txBody>
            <a:bodyPr wrap="square" rtlCol="0">
              <a:spAutoFit/>
            </a:bodyPr>
            <a:lstStyle/>
            <a:p>
              <a:pPr algn="ctr">
                <a:lnSpc>
                  <a:spcPct val="150000"/>
                </a:lnSpc>
              </a:pPr>
              <a:r>
                <a:rPr lang="ja-JP" altLang="en-US" sz="1200" dirty="0">
                  <a:latin typeface="BIZ UDPゴシック" panose="020B0400000000000000" pitchFamily="50" charset="-128"/>
                  <a:ea typeface="BIZ UDPゴシック" panose="020B0400000000000000" pitchFamily="50" charset="-128"/>
                </a:rPr>
                <a:t>柳</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7405C1D-92BE-E47B-A096-00C54FC294C4}"/>
                </a:ext>
              </a:extLst>
            </p:cNvPr>
            <p:cNvSpPr txBox="1"/>
            <p:nvPr/>
          </p:nvSpPr>
          <p:spPr>
            <a:xfrm>
              <a:off x="2067251" y="5514586"/>
              <a:ext cx="560836" cy="322268"/>
            </a:xfrm>
            <a:prstGeom prst="rect">
              <a:avLst/>
            </a:prstGeom>
            <a:noFill/>
          </p:spPr>
          <p:txBody>
            <a:bodyPr wrap="square" rtlCol="0">
              <a:spAutoFit/>
            </a:bodyPr>
            <a:lstStyle/>
            <a:p>
              <a:pPr algn="ctr">
                <a:lnSpc>
                  <a:spcPct val="150000"/>
                </a:lnSpc>
              </a:pPr>
              <a:r>
                <a:rPr kumimoji="1" lang="ja-JP" altLang="en-US" sz="1200" dirty="0">
                  <a:latin typeface="BIZ UDPゴシック" panose="020B0400000000000000" pitchFamily="50" charset="-128"/>
                  <a:ea typeface="BIZ UDPゴシック" panose="020B0400000000000000" pitchFamily="50" charset="-128"/>
                </a:rPr>
                <a:t>上野</a:t>
              </a:r>
            </a:p>
          </p:txBody>
        </p:sp>
        <p:sp>
          <p:nvSpPr>
            <p:cNvPr id="20" name="テキスト ボックス 19">
              <a:extLst>
                <a:ext uri="{FF2B5EF4-FFF2-40B4-BE49-F238E27FC236}">
                  <a16:creationId xmlns:a16="http://schemas.microsoft.com/office/drawing/2014/main" id="{5FF8F22E-802A-8F42-61A5-A618CBC27D91}"/>
                </a:ext>
              </a:extLst>
            </p:cNvPr>
            <p:cNvSpPr txBox="1"/>
            <p:nvPr/>
          </p:nvSpPr>
          <p:spPr>
            <a:xfrm>
              <a:off x="2578746" y="5528754"/>
              <a:ext cx="560836" cy="322268"/>
            </a:xfrm>
            <a:prstGeom prst="rect">
              <a:avLst/>
            </a:prstGeom>
            <a:noFill/>
          </p:spPr>
          <p:txBody>
            <a:bodyPr wrap="square" rtlCol="0">
              <a:spAutoFit/>
            </a:bodyPr>
            <a:lstStyle/>
            <a:p>
              <a:pPr algn="ctr">
                <a:lnSpc>
                  <a:spcPct val="150000"/>
                </a:lnSpc>
              </a:pPr>
              <a:r>
                <a:rPr lang="ja-JP" altLang="en-US" sz="1200" dirty="0">
                  <a:latin typeface="BIZ UDPゴシック" panose="020B0400000000000000" pitchFamily="50" charset="-128"/>
                  <a:ea typeface="BIZ UDPゴシック" panose="020B0400000000000000" pitchFamily="50" charset="-128"/>
                </a:rPr>
                <a:t>清川</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E2BF6F1-D68C-FCC4-897B-FD65653A271F}"/>
                </a:ext>
              </a:extLst>
            </p:cNvPr>
            <p:cNvSpPr txBox="1"/>
            <p:nvPr/>
          </p:nvSpPr>
          <p:spPr>
            <a:xfrm>
              <a:off x="3057128" y="5528754"/>
              <a:ext cx="560836" cy="322268"/>
            </a:xfrm>
            <a:prstGeom prst="rect">
              <a:avLst/>
            </a:prstGeom>
            <a:noFill/>
          </p:spPr>
          <p:txBody>
            <a:bodyPr wrap="square" rtlCol="0">
              <a:spAutoFit/>
            </a:bodyPr>
            <a:lstStyle/>
            <a:p>
              <a:pPr algn="ctr">
                <a:lnSpc>
                  <a:spcPct val="150000"/>
                </a:lnSpc>
              </a:pPr>
              <a:r>
                <a:rPr lang="ja-JP" altLang="en-US" sz="1200" dirty="0">
                  <a:latin typeface="BIZ UDPゴシック" panose="020B0400000000000000" pitchFamily="50" charset="-128"/>
                  <a:ea typeface="BIZ UDPゴシック" panose="020B0400000000000000" pitchFamily="50" charset="-128"/>
                </a:rPr>
                <a:t>鳥越</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32C81B46-3738-F5EE-5B7F-CCCABFF67B71}"/>
                </a:ext>
              </a:extLst>
            </p:cNvPr>
            <p:cNvSpPr txBox="1"/>
            <p:nvPr/>
          </p:nvSpPr>
          <p:spPr>
            <a:xfrm>
              <a:off x="1542927" y="5780548"/>
              <a:ext cx="560836" cy="372731"/>
            </a:xfrm>
            <a:prstGeom prst="rect">
              <a:avLst/>
            </a:prstGeom>
            <a:noFill/>
          </p:spPr>
          <p:txBody>
            <a:bodyPr wrap="square" rtlCol="0">
              <a:spAutoFit/>
            </a:bodyPr>
            <a:lstStyle/>
            <a:p>
              <a:pPr algn="ctr">
                <a:lnSpc>
                  <a:spcPct val="150000"/>
                </a:lnSpc>
              </a:pPr>
              <a:r>
                <a:rPr lang="ja-JP" altLang="en-US" sz="1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FE920012-959B-D444-0B4E-8F3A7F771CC5}"/>
                </a:ext>
              </a:extLst>
            </p:cNvPr>
            <p:cNvSpPr txBox="1"/>
            <p:nvPr/>
          </p:nvSpPr>
          <p:spPr>
            <a:xfrm>
              <a:off x="2059217" y="5780548"/>
              <a:ext cx="560836" cy="372731"/>
            </a:xfrm>
            <a:prstGeom prst="rect">
              <a:avLst/>
            </a:prstGeom>
            <a:noFill/>
          </p:spPr>
          <p:txBody>
            <a:bodyPr wrap="square" rtlCol="0">
              <a:spAutoFit/>
            </a:bodyPr>
            <a:lstStyle/>
            <a:p>
              <a:pPr algn="ctr">
                <a:lnSpc>
                  <a:spcPct val="150000"/>
                </a:lnSpc>
              </a:pPr>
              <a:r>
                <a:rPr lang="ja-JP" altLang="en-US" sz="1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CE2B3094-6678-6191-3A43-300937A288D2}"/>
                </a:ext>
              </a:extLst>
            </p:cNvPr>
            <p:cNvSpPr txBox="1"/>
            <p:nvPr/>
          </p:nvSpPr>
          <p:spPr>
            <a:xfrm>
              <a:off x="2546571" y="5780548"/>
              <a:ext cx="560836" cy="372731"/>
            </a:xfrm>
            <a:prstGeom prst="rect">
              <a:avLst/>
            </a:prstGeom>
            <a:noFill/>
          </p:spPr>
          <p:txBody>
            <a:bodyPr wrap="square" rtlCol="0">
              <a:spAutoFit/>
            </a:bodyPr>
            <a:lstStyle/>
            <a:p>
              <a:pPr algn="ctr">
                <a:lnSpc>
                  <a:spcPct val="150000"/>
                </a:lnSpc>
              </a:pPr>
              <a:r>
                <a:rPr lang="ja-JP" altLang="en-US" sz="1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F1CFCA75-69CD-9B88-16BE-B531506D7CD3}"/>
                </a:ext>
              </a:extLst>
            </p:cNvPr>
            <p:cNvSpPr txBox="1"/>
            <p:nvPr/>
          </p:nvSpPr>
          <p:spPr>
            <a:xfrm>
              <a:off x="3088662" y="5780548"/>
              <a:ext cx="560836" cy="372731"/>
            </a:xfrm>
            <a:prstGeom prst="rect">
              <a:avLst/>
            </a:prstGeom>
            <a:noFill/>
          </p:spPr>
          <p:txBody>
            <a:bodyPr wrap="square" rtlCol="0">
              <a:spAutoFit/>
            </a:bodyPr>
            <a:lstStyle/>
            <a:p>
              <a:pPr algn="ctr">
                <a:lnSpc>
                  <a:spcPct val="150000"/>
                </a:lnSpc>
              </a:pPr>
              <a:r>
                <a:rPr lang="ja-JP" altLang="en-US" sz="1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grpSp>
      <p:sp>
        <p:nvSpPr>
          <p:cNvPr id="29" name="テキスト ボックス 28">
            <a:extLst>
              <a:ext uri="{FF2B5EF4-FFF2-40B4-BE49-F238E27FC236}">
                <a16:creationId xmlns:a16="http://schemas.microsoft.com/office/drawing/2014/main" id="{3F170A4F-C439-4586-1A6E-1BAECB6E1C1F}"/>
              </a:ext>
            </a:extLst>
          </p:cNvPr>
          <p:cNvSpPr txBox="1"/>
          <p:nvPr/>
        </p:nvSpPr>
        <p:spPr>
          <a:xfrm>
            <a:off x="6142134" y="3577571"/>
            <a:ext cx="3170665" cy="523220"/>
          </a:xfrm>
          <a:prstGeom prst="rect">
            <a:avLst/>
          </a:prstGeom>
          <a:noFill/>
        </p:spPr>
        <p:txBody>
          <a:bodyPr wrap="square"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令和〇年度　　第△回</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solidFill>
                  <a:srgbClr val="FF0000"/>
                </a:solidFill>
                <a:latin typeface="BIZ UDPゴシック" panose="020B0400000000000000" pitchFamily="50" charset="-128"/>
                <a:ea typeface="BIZ UDPゴシック" panose="020B0400000000000000" pitchFamily="50" charset="-128"/>
              </a:rPr>
              <a:t>虐待防止・身体拘束廃止委員会</a:t>
            </a:r>
            <a:r>
              <a:rPr kumimoji="1" lang="ja-JP" altLang="en-US" sz="1400" b="1" dirty="0">
                <a:latin typeface="BIZ UDPゴシック" panose="020B0400000000000000" pitchFamily="50" charset="-128"/>
                <a:ea typeface="BIZ UDPゴシック" panose="020B0400000000000000" pitchFamily="50" charset="-128"/>
              </a:rPr>
              <a:t>議事録</a:t>
            </a:r>
          </a:p>
        </p:txBody>
      </p:sp>
      <p:sp>
        <p:nvSpPr>
          <p:cNvPr id="30" name="テキスト ボックス 29">
            <a:extLst>
              <a:ext uri="{FF2B5EF4-FFF2-40B4-BE49-F238E27FC236}">
                <a16:creationId xmlns:a16="http://schemas.microsoft.com/office/drawing/2014/main" id="{33A2D2B3-6F2F-637D-6EA4-BB7FD4962842}"/>
              </a:ext>
            </a:extLst>
          </p:cNvPr>
          <p:cNvSpPr txBox="1"/>
          <p:nvPr/>
        </p:nvSpPr>
        <p:spPr>
          <a:xfrm>
            <a:off x="6148763" y="4178612"/>
            <a:ext cx="2993478" cy="1614929"/>
          </a:xfrm>
          <a:prstGeom prst="rect">
            <a:avLst/>
          </a:prstGeom>
          <a:noFill/>
        </p:spPr>
        <p:txBody>
          <a:bodyPr wrap="square" rtlCol="0">
            <a:spAutoFit/>
          </a:bodyPr>
          <a:lstStyle/>
          <a:p>
            <a:pPr>
              <a:lnSpc>
                <a:spcPct val="150000"/>
              </a:lnSpc>
            </a:pPr>
            <a:r>
              <a:rPr kumimoji="1" lang="ja-JP" altLang="en-US" sz="1200" dirty="0">
                <a:latin typeface="BIZ UDPゴシック" panose="020B0400000000000000" pitchFamily="50" charset="-128"/>
                <a:ea typeface="BIZ UDPゴシック" panose="020B0400000000000000" pitchFamily="50" charset="-128"/>
              </a:rPr>
              <a:t>１．開催日時・場所</a:t>
            </a:r>
            <a:r>
              <a:rPr kumimoji="1" lang="en-US" altLang="ja-JP" sz="1200" dirty="0">
                <a:latin typeface="BIZ UDPゴシック" panose="020B0400000000000000" pitchFamily="50" charset="-128"/>
                <a:ea typeface="BIZ UDPゴシック" panose="020B0400000000000000" pitchFamily="50" charset="-128"/>
              </a:rPr>
              <a:t>-------------</a:t>
            </a:r>
          </a:p>
          <a:p>
            <a:pPr>
              <a:lnSpc>
                <a:spcPct val="150000"/>
              </a:lnSpc>
            </a:pPr>
            <a:r>
              <a:rPr lang="ja-JP" altLang="en-US" sz="1200" dirty="0">
                <a:latin typeface="BIZ UDPゴシック" panose="020B0400000000000000" pitchFamily="50" charset="-128"/>
                <a:ea typeface="BIZ UDPゴシック" panose="020B0400000000000000" pitchFamily="50" charset="-128"/>
              </a:rPr>
              <a:t>２．出席者 </a:t>
            </a:r>
            <a:r>
              <a:rPr lang="en-US" altLang="ja-JP" sz="1200" dirty="0">
                <a:latin typeface="BIZ UDPゴシック" panose="020B0400000000000000" pitchFamily="50" charset="-128"/>
                <a:ea typeface="BIZ UDPゴシック" panose="020B0400000000000000" pitchFamily="50" charset="-128"/>
              </a:rPr>
              <a:t>-------------------</a:t>
            </a:r>
          </a:p>
          <a:p>
            <a:r>
              <a:rPr kumimoji="1" lang="ja-JP" altLang="en-US" sz="1200" dirty="0">
                <a:latin typeface="BIZ UDPゴシック" panose="020B0400000000000000" pitchFamily="50" charset="-128"/>
                <a:ea typeface="BIZ UDPゴシック" panose="020B0400000000000000" pitchFamily="50" charset="-128"/>
              </a:rPr>
              <a:t>３．虐待防止委員会議題・議事録</a:t>
            </a:r>
            <a:r>
              <a:rPr lang="en-US" altLang="ja-JP" sz="1200" dirty="0">
                <a:latin typeface="BIZ UDPゴシック" panose="020B0400000000000000" pitchFamily="50" charset="-128"/>
                <a:ea typeface="BIZ UDPゴシック" panose="020B0400000000000000" pitchFamily="50" charset="-128"/>
              </a:rPr>
              <a:t>   </a:t>
            </a:r>
          </a:p>
          <a:p>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４．身体拘束廃止委員会議題・議事録</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p>
          <a:p>
            <a:pPr>
              <a:lnSpc>
                <a:spcPct val="150000"/>
              </a:lnSpc>
            </a:pPr>
            <a:endParaRPr kumimoji="1" lang="ja-JP" altLang="en-US" sz="12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2BFA41DC-9632-C22F-1EC0-41E94B42237D}"/>
              </a:ext>
            </a:extLst>
          </p:cNvPr>
          <p:cNvSpPr txBox="1"/>
          <p:nvPr/>
        </p:nvSpPr>
        <p:spPr>
          <a:xfrm>
            <a:off x="6162030" y="5520986"/>
            <a:ext cx="2993478" cy="599267"/>
          </a:xfrm>
          <a:prstGeom prst="rect">
            <a:avLst/>
          </a:prstGeom>
          <a:noFill/>
        </p:spPr>
        <p:txBody>
          <a:bodyPr wrap="square" rtlCol="0">
            <a:spAutoFit/>
          </a:bodyPr>
          <a:lstStyle/>
          <a:p>
            <a:pPr>
              <a:lnSpc>
                <a:spcPct val="150000"/>
              </a:lnSpc>
            </a:pPr>
            <a:r>
              <a:rPr lang="ja-JP" altLang="en-US" sz="1200" dirty="0">
                <a:latin typeface="BIZ UDPゴシック" panose="020B0400000000000000" pitchFamily="50" charset="-128"/>
                <a:ea typeface="BIZ UDPゴシック" panose="020B0400000000000000" pitchFamily="50" charset="-128"/>
              </a:rPr>
              <a:t>欠席者確認</a:t>
            </a:r>
            <a:endParaRPr lang="en-US" altLang="ja-JP" sz="1200"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sz="1200" dirty="0">
              <a:latin typeface="BIZ UDPゴシック" panose="020B0400000000000000" pitchFamily="50" charset="-128"/>
              <a:ea typeface="BIZ UDPゴシック" panose="020B0400000000000000" pitchFamily="50" charset="-128"/>
            </a:endParaRPr>
          </a:p>
        </p:txBody>
      </p:sp>
      <p:grpSp>
        <p:nvGrpSpPr>
          <p:cNvPr id="36" name="グループ化 35">
            <a:extLst>
              <a:ext uri="{FF2B5EF4-FFF2-40B4-BE49-F238E27FC236}">
                <a16:creationId xmlns:a16="http://schemas.microsoft.com/office/drawing/2014/main" id="{98D94718-991D-208F-0DC6-4E1F93AC78AC}"/>
              </a:ext>
            </a:extLst>
          </p:cNvPr>
          <p:cNvGrpSpPr/>
          <p:nvPr/>
        </p:nvGrpSpPr>
        <p:grpSpPr>
          <a:xfrm>
            <a:off x="6142134" y="5903180"/>
            <a:ext cx="1118335" cy="624525"/>
            <a:chOff x="5625450" y="6576009"/>
            <a:chExt cx="1118335" cy="624525"/>
          </a:xfrm>
        </p:grpSpPr>
        <p:sp>
          <p:nvSpPr>
            <p:cNvPr id="33" name="テキスト ボックス 32">
              <a:extLst>
                <a:ext uri="{FF2B5EF4-FFF2-40B4-BE49-F238E27FC236}">
                  <a16:creationId xmlns:a16="http://schemas.microsoft.com/office/drawing/2014/main" id="{02AFCBC2-8D0C-5210-6B58-016B4C3B4236}"/>
                </a:ext>
              </a:extLst>
            </p:cNvPr>
            <p:cNvSpPr txBox="1"/>
            <p:nvPr/>
          </p:nvSpPr>
          <p:spPr>
            <a:xfrm>
              <a:off x="5625450" y="6576009"/>
              <a:ext cx="560836" cy="322268"/>
            </a:xfrm>
            <a:prstGeom prst="rect">
              <a:avLst/>
            </a:prstGeom>
            <a:noFill/>
          </p:spPr>
          <p:txBody>
            <a:bodyPr wrap="square" rtlCol="0">
              <a:spAutoFit/>
            </a:bodyPr>
            <a:lstStyle/>
            <a:p>
              <a:pPr algn="ctr">
                <a:lnSpc>
                  <a:spcPct val="150000"/>
                </a:lnSpc>
              </a:pPr>
              <a:r>
                <a:rPr lang="ja-JP" altLang="en-US" sz="1200" dirty="0">
                  <a:latin typeface="BIZ UDPゴシック" panose="020B0400000000000000" pitchFamily="50" charset="-128"/>
                  <a:ea typeface="BIZ UDPゴシック" panose="020B0400000000000000" pitchFamily="50" charset="-128"/>
                </a:rPr>
                <a:t>松葉</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4EA58714-36F8-4937-DA0C-879991DA7F6A}"/>
                </a:ext>
              </a:extLst>
            </p:cNvPr>
            <p:cNvSpPr txBox="1"/>
            <p:nvPr/>
          </p:nvSpPr>
          <p:spPr>
            <a:xfrm>
              <a:off x="6148697" y="6576009"/>
              <a:ext cx="560836" cy="322268"/>
            </a:xfrm>
            <a:prstGeom prst="rect">
              <a:avLst/>
            </a:prstGeom>
            <a:noFill/>
          </p:spPr>
          <p:txBody>
            <a:bodyPr wrap="square" rtlCol="0">
              <a:spAutoFit/>
            </a:bodyPr>
            <a:lstStyle/>
            <a:p>
              <a:pPr algn="ctr">
                <a:lnSpc>
                  <a:spcPct val="150000"/>
                </a:lnSpc>
              </a:pPr>
              <a:r>
                <a:rPr lang="ja-JP" altLang="en-US" sz="1200" dirty="0">
                  <a:latin typeface="BIZ UDPゴシック" panose="020B0400000000000000" pitchFamily="50" charset="-128"/>
                  <a:ea typeface="BIZ UDPゴシック" panose="020B0400000000000000" pitchFamily="50" charset="-128"/>
                </a:rPr>
                <a:t>坂本</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F22EAEED-077D-6376-7490-B2739DA3BB6E}"/>
                </a:ext>
              </a:extLst>
            </p:cNvPr>
            <p:cNvSpPr txBox="1"/>
            <p:nvPr/>
          </p:nvSpPr>
          <p:spPr>
            <a:xfrm>
              <a:off x="5625450" y="6827803"/>
              <a:ext cx="560836" cy="372731"/>
            </a:xfrm>
            <a:prstGeom prst="rect">
              <a:avLst/>
            </a:prstGeom>
            <a:noFill/>
          </p:spPr>
          <p:txBody>
            <a:bodyPr wrap="square" rtlCol="0">
              <a:spAutoFit/>
            </a:bodyPr>
            <a:lstStyle/>
            <a:p>
              <a:pPr algn="ctr">
                <a:lnSpc>
                  <a:spcPct val="150000"/>
                </a:lnSpc>
              </a:pPr>
              <a:r>
                <a:rPr lang="ja-JP" altLang="en-US" sz="1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CEA3F4A5-5575-01A4-C13C-7BB539F6BA9A}"/>
                </a:ext>
              </a:extLst>
            </p:cNvPr>
            <p:cNvSpPr txBox="1"/>
            <p:nvPr/>
          </p:nvSpPr>
          <p:spPr>
            <a:xfrm>
              <a:off x="6182949" y="6827803"/>
              <a:ext cx="560836" cy="372731"/>
            </a:xfrm>
            <a:prstGeom prst="rect">
              <a:avLst/>
            </a:prstGeom>
            <a:noFill/>
          </p:spPr>
          <p:txBody>
            <a:bodyPr wrap="square" rtlCol="0">
              <a:spAutoFit/>
            </a:bodyPr>
            <a:lstStyle/>
            <a:p>
              <a:pPr algn="ctr">
                <a:lnSpc>
                  <a:spcPct val="150000"/>
                </a:lnSpc>
              </a:pPr>
              <a:r>
                <a:rPr lang="ja-JP" altLang="en-US" sz="1400" dirty="0">
                  <a:solidFill>
                    <a:srgbClr val="FF0000"/>
                  </a:solidFill>
                  <a:latin typeface="BIZ UDPゴシック" panose="020B0400000000000000" pitchFamily="50" charset="-128"/>
                  <a:ea typeface="BIZ UDPゴシック" panose="020B0400000000000000" pitchFamily="50" charset="-128"/>
                </a:rPr>
                <a:t>✔</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grpSp>
      <p:sp>
        <p:nvSpPr>
          <p:cNvPr id="48" name="フリーフォーム: 図形 47">
            <a:extLst>
              <a:ext uri="{FF2B5EF4-FFF2-40B4-BE49-F238E27FC236}">
                <a16:creationId xmlns:a16="http://schemas.microsoft.com/office/drawing/2014/main" id="{6E6C649A-C80D-4B69-4A39-F10DAEC4954D}"/>
              </a:ext>
            </a:extLst>
          </p:cNvPr>
          <p:cNvSpPr/>
          <p:nvPr/>
        </p:nvSpPr>
        <p:spPr>
          <a:xfrm rot="14087202">
            <a:off x="9225206" y="2612802"/>
            <a:ext cx="1445440" cy="1765563"/>
          </a:xfrm>
          <a:custGeom>
            <a:avLst/>
            <a:gdLst>
              <a:gd name="connsiteX0" fmla="*/ 1415283 w 1445440"/>
              <a:gd name="connsiteY0" fmla="*/ 384665 h 1765563"/>
              <a:gd name="connsiteX1" fmla="*/ 472865 w 1445440"/>
              <a:gd name="connsiteY1" fmla="*/ 1698463 h 1765563"/>
              <a:gd name="connsiteX2" fmla="*/ 248433 w 1445440"/>
              <a:gd name="connsiteY2" fmla="*/ 1735405 h 1765563"/>
              <a:gd name="connsiteX3" fmla="*/ 67100 w 1445440"/>
              <a:gd name="connsiteY3" fmla="*/ 1605331 h 1765563"/>
              <a:gd name="connsiteX4" fmla="*/ 30157 w 1445440"/>
              <a:gd name="connsiteY4" fmla="*/ 1380899 h 1765563"/>
              <a:gd name="connsiteX5" fmla="*/ 551361 w 1445440"/>
              <a:gd name="connsiteY5" fmla="*/ 654302 h 1765563"/>
              <a:gd name="connsiteX6" fmla="*/ 593936 w 1445440"/>
              <a:gd name="connsiteY6" fmla="*/ 366591 h 1765563"/>
              <a:gd name="connsiteX7" fmla="*/ 621949 w 1445440"/>
              <a:gd name="connsiteY7" fmla="*/ 555898 h 1765563"/>
              <a:gd name="connsiteX8" fmla="*/ 972575 w 1445440"/>
              <a:gd name="connsiteY8" fmla="*/ 67100 h 1765563"/>
              <a:gd name="connsiteX9" fmla="*/ 1197007 w 1445440"/>
              <a:gd name="connsiteY9" fmla="*/ 30158 h 1765563"/>
              <a:gd name="connsiteX10" fmla="*/ 1378340 w 1445440"/>
              <a:gd name="connsiteY10" fmla="*/ 160232 h 1765563"/>
              <a:gd name="connsiteX11" fmla="*/ 1415283 w 1445440"/>
              <a:gd name="connsiteY11" fmla="*/ 384665 h 176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5440" h="1765563">
                <a:moveTo>
                  <a:pt x="1415283" y="384665"/>
                </a:moveTo>
                <a:lnTo>
                  <a:pt x="472865" y="1698463"/>
                </a:lnTo>
                <a:cubicBezTo>
                  <a:pt x="421091" y="1770640"/>
                  <a:pt x="320610" y="1787179"/>
                  <a:pt x="248433" y="1735405"/>
                </a:cubicBezTo>
                <a:lnTo>
                  <a:pt x="67100" y="1605331"/>
                </a:lnTo>
                <a:cubicBezTo>
                  <a:pt x="-5077" y="1553557"/>
                  <a:pt x="-21617" y="1453075"/>
                  <a:pt x="30157" y="1380899"/>
                </a:cubicBezTo>
                <a:lnTo>
                  <a:pt x="551361" y="654302"/>
                </a:lnTo>
                <a:lnTo>
                  <a:pt x="593936" y="366591"/>
                </a:lnTo>
                <a:lnTo>
                  <a:pt x="621949" y="555898"/>
                </a:lnTo>
                <a:lnTo>
                  <a:pt x="972575" y="67100"/>
                </a:lnTo>
                <a:cubicBezTo>
                  <a:pt x="1024349" y="-5077"/>
                  <a:pt x="1124830" y="-21616"/>
                  <a:pt x="1197007" y="30158"/>
                </a:cubicBezTo>
                <a:lnTo>
                  <a:pt x="1378340" y="160232"/>
                </a:lnTo>
                <a:cubicBezTo>
                  <a:pt x="1450517" y="212007"/>
                  <a:pt x="1467057" y="312488"/>
                  <a:pt x="1415283" y="384665"/>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45" name="テキスト ボックス 44">
            <a:extLst>
              <a:ext uri="{FF2B5EF4-FFF2-40B4-BE49-F238E27FC236}">
                <a16:creationId xmlns:a16="http://schemas.microsoft.com/office/drawing/2014/main" id="{D41134D3-1268-36B7-CCB0-22EEB4D28BCC}"/>
              </a:ext>
            </a:extLst>
          </p:cNvPr>
          <p:cNvSpPr txBox="1"/>
          <p:nvPr/>
        </p:nvSpPr>
        <p:spPr>
          <a:xfrm>
            <a:off x="9062099" y="3264752"/>
            <a:ext cx="1862210" cy="461665"/>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「虐待防止委員会」と</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一体的に実施する場合</a:t>
            </a:r>
            <a:endParaRPr lang="en-US" altLang="ja-JP" sz="1200" dirty="0">
              <a:latin typeface="BIZ UDPゴシック" panose="020B0400000000000000" pitchFamily="50" charset="-128"/>
              <a:ea typeface="BIZ UDPゴシック" panose="020B0400000000000000" pitchFamily="50" charset="-128"/>
            </a:endParaRPr>
          </a:p>
        </p:txBody>
      </p:sp>
      <p:graphicFrame>
        <p:nvGraphicFramePr>
          <p:cNvPr id="35" name="表 34">
            <a:extLst>
              <a:ext uri="{FF2B5EF4-FFF2-40B4-BE49-F238E27FC236}">
                <a16:creationId xmlns:a16="http://schemas.microsoft.com/office/drawing/2014/main" id="{28081070-C8A0-331E-EC08-4BBBBF452D26}"/>
              </a:ext>
            </a:extLst>
          </p:cNvPr>
          <p:cNvGraphicFramePr>
            <a:graphicFrameLocks noGrp="1"/>
          </p:cNvGraphicFramePr>
          <p:nvPr>
            <p:extLst>
              <p:ext uri="{D42A27DB-BD31-4B8C-83A1-F6EECF244321}">
                <p14:modId xmlns:p14="http://schemas.microsoft.com/office/powerpoint/2010/main" val="4213968235"/>
              </p:ext>
            </p:extLst>
          </p:nvPr>
        </p:nvGraphicFramePr>
        <p:xfrm>
          <a:off x="6173765" y="5941862"/>
          <a:ext cx="2993478" cy="605158"/>
        </p:xfrm>
        <a:graphic>
          <a:graphicData uri="http://schemas.openxmlformats.org/drawingml/2006/table">
            <a:tbl>
              <a:tblPr firstRow="1" bandRow="1">
                <a:tableStyleId>{2D5ABB26-0587-4C30-8999-92F81FD0307C}</a:tableStyleId>
              </a:tblPr>
              <a:tblGrid>
                <a:gridCol w="498913">
                  <a:extLst>
                    <a:ext uri="{9D8B030D-6E8A-4147-A177-3AD203B41FA5}">
                      <a16:colId xmlns:a16="http://schemas.microsoft.com/office/drawing/2014/main" val="3139192083"/>
                    </a:ext>
                  </a:extLst>
                </a:gridCol>
                <a:gridCol w="498913">
                  <a:extLst>
                    <a:ext uri="{9D8B030D-6E8A-4147-A177-3AD203B41FA5}">
                      <a16:colId xmlns:a16="http://schemas.microsoft.com/office/drawing/2014/main" val="2880266247"/>
                    </a:ext>
                  </a:extLst>
                </a:gridCol>
                <a:gridCol w="498913">
                  <a:extLst>
                    <a:ext uri="{9D8B030D-6E8A-4147-A177-3AD203B41FA5}">
                      <a16:colId xmlns:a16="http://schemas.microsoft.com/office/drawing/2014/main" val="4072122428"/>
                    </a:ext>
                  </a:extLst>
                </a:gridCol>
                <a:gridCol w="498913">
                  <a:extLst>
                    <a:ext uri="{9D8B030D-6E8A-4147-A177-3AD203B41FA5}">
                      <a16:colId xmlns:a16="http://schemas.microsoft.com/office/drawing/2014/main" val="2610005736"/>
                    </a:ext>
                  </a:extLst>
                </a:gridCol>
                <a:gridCol w="498913">
                  <a:extLst>
                    <a:ext uri="{9D8B030D-6E8A-4147-A177-3AD203B41FA5}">
                      <a16:colId xmlns:a16="http://schemas.microsoft.com/office/drawing/2014/main" val="181759548"/>
                    </a:ext>
                  </a:extLst>
                </a:gridCol>
                <a:gridCol w="498913">
                  <a:extLst>
                    <a:ext uri="{9D8B030D-6E8A-4147-A177-3AD203B41FA5}">
                      <a16:colId xmlns:a16="http://schemas.microsoft.com/office/drawing/2014/main" val="3798560738"/>
                    </a:ext>
                  </a:extLst>
                </a:gridCol>
              </a:tblGrid>
              <a:tr h="241781">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5306311"/>
                  </a:ext>
                </a:extLst>
              </a:tr>
              <a:tr h="346078">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817945"/>
                  </a:ext>
                </a:extLst>
              </a:tr>
            </a:tbl>
          </a:graphicData>
        </a:graphic>
      </p:graphicFrame>
      <p:pic>
        <p:nvPicPr>
          <p:cNvPr id="72" name="オーディオ 71">
            <a:hlinkClick r:id="" action="ppaction://media"/>
            <a:extLst>
              <a:ext uri="{FF2B5EF4-FFF2-40B4-BE49-F238E27FC236}">
                <a16:creationId xmlns:a16="http://schemas.microsoft.com/office/drawing/2014/main" id="{F75C20E9-2550-849C-B5A5-3B5A0A43847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5198563"/>
      </p:ext>
    </p:extLst>
  </p:cSld>
  <p:clrMapOvr>
    <a:masterClrMapping/>
  </p:clrMapOvr>
  <mc:AlternateContent xmlns:mc="http://schemas.openxmlformats.org/markup-compatibility/2006" xmlns:p14="http://schemas.microsoft.com/office/powerpoint/2010/main">
    <mc:Choice Requires="p14">
      <p:transition spd="slow" p14:dur="2000" advTm="24077"/>
    </mc:Choice>
    <mc:Fallback xmlns="">
      <p:transition spd="slow" advTm="2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図形 17">
            <a:extLst>
              <a:ext uri="{FF2B5EF4-FFF2-40B4-BE49-F238E27FC236}">
                <a16:creationId xmlns:a16="http://schemas.microsoft.com/office/drawing/2014/main" id="{D2B38503-1825-AF21-7A56-C77371105F67}"/>
              </a:ext>
            </a:extLst>
          </p:cNvPr>
          <p:cNvSpPr/>
          <p:nvPr/>
        </p:nvSpPr>
        <p:spPr>
          <a:xfrm>
            <a:off x="2339340" y="6202441"/>
            <a:ext cx="1689735" cy="397391"/>
          </a:xfrm>
          <a:custGeom>
            <a:avLst/>
            <a:gdLst>
              <a:gd name="connsiteX0" fmla="*/ 747052 w 1689735"/>
              <a:gd name="connsiteY0" fmla="*/ 0 h 397391"/>
              <a:gd name="connsiteX1" fmla="*/ 778826 w 1689735"/>
              <a:gd name="connsiteY1" fmla="*/ 93505 h 397391"/>
              <a:gd name="connsiteX2" fmla="*/ 1689735 w 1689735"/>
              <a:gd name="connsiteY2" fmla="*/ 93505 h 397391"/>
              <a:gd name="connsiteX3" fmla="*/ 1689735 w 1689735"/>
              <a:gd name="connsiteY3" fmla="*/ 397391 h 397391"/>
              <a:gd name="connsiteX4" fmla="*/ 0 w 1689735"/>
              <a:gd name="connsiteY4" fmla="*/ 397391 h 397391"/>
              <a:gd name="connsiteX5" fmla="*/ 0 w 1689735"/>
              <a:gd name="connsiteY5" fmla="*/ 93505 h 397391"/>
              <a:gd name="connsiteX6" fmla="*/ 715278 w 1689735"/>
              <a:gd name="connsiteY6" fmla="*/ 93505 h 3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35" h="397391">
                <a:moveTo>
                  <a:pt x="747052" y="0"/>
                </a:moveTo>
                <a:lnTo>
                  <a:pt x="778826" y="93505"/>
                </a:lnTo>
                <a:lnTo>
                  <a:pt x="1689735" y="93505"/>
                </a:lnTo>
                <a:lnTo>
                  <a:pt x="1689735" y="397391"/>
                </a:lnTo>
                <a:lnTo>
                  <a:pt x="0" y="397391"/>
                </a:lnTo>
                <a:lnTo>
                  <a:pt x="0" y="93505"/>
                </a:lnTo>
                <a:lnTo>
                  <a:pt x="715278" y="93505"/>
                </a:ln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2" name="四角形: 角を丸くする 11">
            <a:extLst>
              <a:ext uri="{FF2B5EF4-FFF2-40B4-BE49-F238E27FC236}">
                <a16:creationId xmlns:a16="http://schemas.microsoft.com/office/drawing/2014/main" id="{FFA5182A-81B7-28D6-8092-8118C9A7269F}"/>
              </a:ext>
            </a:extLst>
          </p:cNvPr>
          <p:cNvSpPr/>
          <p:nvPr/>
        </p:nvSpPr>
        <p:spPr>
          <a:xfrm>
            <a:off x="789781" y="2530549"/>
            <a:ext cx="10612437" cy="248710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B029DBE-7386-37A4-A033-78E5E71654D6}"/>
              </a:ext>
            </a:extLst>
          </p:cNvPr>
          <p:cNvSpPr txBox="1"/>
          <p:nvPr/>
        </p:nvSpPr>
        <p:spPr>
          <a:xfrm>
            <a:off x="574742" y="1156195"/>
            <a:ext cx="5629275" cy="954107"/>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③</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業務継続計画（</a:t>
            </a:r>
            <a:r>
              <a:rPr lang="en-US"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BCP</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関連</a:t>
            </a: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8" name="テキスト ボックス 7">
            <a:extLst>
              <a:ext uri="{FF2B5EF4-FFF2-40B4-BE49-F238E27FC236}">
                <a16:creationId xmlns:a16="http://schemas.microsoft.com/office/drawing/2014/main" id="{96F3EDA5-506A-8BB6-E046-D77109A37F6E}"/>
              </a:ext>
            </a:extLst>
          </p:cNvPr>
          <p:cNvSpPr txBox="1"/>
          <p:nvPr/>
        </p:nvSpPr>
        <p:spPr>
          <a:xfrm>
            <a:off x="5092627" y="1197041"/>
            <a:ext cx="6896173" cy="1292662"/>
          </a:xfrm>
          <a:prstGeom prst="rect">
            <a:avLst/>
          </a:prstGeom>
          <a:noFill/>
        </p:spPr>
        <p:txBody>
          <a:bodyPr wrap="square" rtlCol="0">
            <a:spAutoFit/>
          </a:bodyPr>
          <a:lstStyle/>
          <a:p>
            <a:pPr marL="342900" indent="-342900" algn="just">
              <a:buFont typeface="Wingdings" panose="05000000000000000000" pitchFamily="2" charset="2"/>
              <a:buChar char="Ø"/>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業務継続計画（感染症、非常災害）が未策定である。</a:t>
            </a:r>
          </a:p>
          <a:p>
            <a:pPr algn="just"/>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gn="just">
              <a:buFont typeface="Wingdings" panose="05000000000000000000" pitchFamily="2" charset="2"/>
              <a:buChar char="Ø"/>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従業者に対する研修及び訓練の実施が不十分である。</a:t>
            </a:r>
          </a:p>
          <a:p>
            <a:endParaRPr kumimoji="1" lang="ja-JP" altLang="en-US"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0A2AA4BE-DFFC-B540-354E-CD320953AF24}"/>
              </a:ext>
            </a:extLst>
          </p:cNvPr>
          <p:cNvSpPr txBox="1"/>
          <p:nvPr/>
        </p:nvSpPr>
        <p:spPr>
          <a:xfrm>
            <a:off x="976356" y="2760738"/>
            <a:ext cx="10385331" cy="2099164"/>
          </a:xfrm>
          <a:prstGeom prst="rect">
            <a:avLst/>
          </a:prstGeom>
          <a:noFill/>
        </p:spPr>
        <p:txBody>
          <a:bodyPr wrap="square" rtlCol="0">
            <a:spAutoFit/>
          </a:bodyPr>
          <a:lstStyle/>
          <a:p>
            <a:pPr>
              <a:lnSpc>
                <a:spcPct val="150000"/>
              </a:lnSpc>
            </a:pPr>
            <a:r>
              <a:rPr lang="ja-JP" altLang="en-US" dirty="0">
                <a:effectLst/>
                <a:latin typeface="BIZ UDPゴシック" panose="020B0400000000000000" pitchFamily="50" charset="-128"/>
                <a:ea typeface="BIZ UDPゴシック" panose="020B0400000000000000" pitchFamily="50" charset="-128"/>
              </a:rPr>
              <a:t>　各</a:t>
            </a:r>
            <a:r>
              <a:rPr lang="en-US" altLang="ja-JP" dirty="0">
                <a:effectLst/>
                <a:latin typeface="BIZ UDPゴシック" panose="020B0400000000000000" pitchFamily="50" charset="-128"/>
                <a:ea typeface="BIZ UDPゴシック" panose="020B0400000000000000" pitchFamily="50" charset="-128"/>
              </a:rPr>
              <a:t>BCP</a:t>
            </a:r>
            <a:r>
              <a:rPr lang="ja-JP" altLang="en-US" dirty="0">
                <a:effectLst/>
                <a:latin typeface="BIZ UDPゴシック" panose="020B0400000000000000" pitchFamily="50" charset="-128"/>
                <a:ea typeface="BIZ UDPゴシック" panose="020B0400000000000000" pitchFamily="50" charset="-128"/>
              </a:rPr>
              <a:t>について、</a:t>
            </a:r>
            <a:r>
              <a:rPr lang="ja-JP" altLang="en-US" dirty="0">
                <a:solidFill>
                  <a:srgbClr val="FF0000"/>
                </a:solidFill>
                <a:effectLst/>
                <a:latin typeface="BIZ UDPゴシック" panose="020B0400000000000000" pitchFamily="50" charset="-128"/>
                <a:ea typeface="BIZ UDPゴシック" panose="020B0400000000000000" pitchFamily="50" charset="-128"/>
              </a:rPr>
              <a:t>事業所内の連絡網や関連施設の連絡先など</a:t>
            </a:r>
            <a:r>
              <a:rPr lang="ja-JP" altLang="en-US" dirty="0">
                <a:effectLst/>
                <a:latin typeface="BIZ UDPゴシック" panose="020B0400000000000000" pitchFamily="50" charset="-128"/>
                <a:ea typeface="BIZ UDPゴシック" panose="020B0400000000000000" pitchFamily="50" charset="-128"/>
              </a:rPr>
              <a:t>が盛り込まれた</a:t>
            </a:r>
            <a:r>
              <a:rPr lang="ja-JP" altLang="en-US" dirty="0">
                <a:solidFill>
                  <a:srgbClr val="FF0000"/>
                </a:solidFill>
                <a:effectLst/>
                <a:latin typeface="BIZ UDPゴシック" panose="020B0400000000000000" pitchFamily="50" charset="-128"/>
                <a:ea typeface="BIZ UDPゴシック" panose="020B0400000000000000" pitchFamily="50" charset="-128"/>
              </a:rPr>
              <a:t>「実際に利用することを想定した」内容になっているか</a:t>
            </a:r>
            <a:r>
              <a:rPr lang="ja-JP" altLang="en-US" dirty="0">
                <a:effectLst/>
                <a:latin typeface="BIZ UDPゴシック" panose="020B0400000000000000" pitchFamily="50" charset="-128"/>
                <a:ea typeface="BIZ UDPゴシック" panose="020B0400000000000000" pitchFamily="50" charset="-128"/>
              </a:rPr>
              <a:t>確認します。</a:t>
            </a:r>
            <a:endParaRPr lang="en-US" altLang="ja-JP" dirty="0">
              <a:effectLst/>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　また、</a:t>
            </a:r>
            <a:r>
              <a:rPr kumimoji="1" lang="en-US" altLang="ja-JP" dirty="0">
                <a:latin typeface="BIZ UDPゴシック" panose="020B0400000000000000" pitchFamily="50" charset="-128"/>
                <a:ea typeface="BIZ UDPゴシック" panose="020B0400000000000000" pitchFamily="50" charset="-128"/>
              </a:rPr>
              <a:t> BCP</a:t>
            </a:r>
            <a:r>
              <a:rPr kumimoji="1" lang="ja-JP" altLang="en-US" dirty="0">
                <a:latin typeface="BIZ UDPゴシック" panose="020B0400000000000000" pitchFamily="50" charset="-128"/>
                <a:ea typeface="BIZ UDPゴシック" panose="020B0400000000000000" pitchFamily="50" charset="-128"/>
              </a:rPr>
              <a:t>は、緊急事態発生時の初期対応</a:t>
            </a:r>
            <a:r>
              <a:rPr kumimoji="1" lang="ja-JP" altLang="en-US" u="sng" dirty="0">
                <a:latin typeface="BIZ UDPゴシック" panose="020B0400000000000000" pitchFamily="50" charset="-128"/>
                <a:ea typeface="BIZ UDPゴシック" panose="020B0400000000000000" pitchFamily="50" charset="-128"/>
              </a:rPr>
              <a:t>ではなく</a:t>
            </a:r>
            <a:r>
              <a:rPr kumimoji="1" lang="ja-JP" altLang="en-US" dirty="0">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初期対応終了後</a:t>
            </a:r>
            <a:r>
              <a:rPr kumimoji="1" lang="ja-JP" altLang="en-US" dirty="0">
                <a:solidFill>
                  <a:srgbClr val="FF0000"/>
                </a:solidFill>
                <a:latin typeface="BIZ UDPゴシック" panose="020B0400000000000000" pitchFamily="50" charset="-128"/>
                <a:ea typeface="BIZ UDPゴシック" panose="020B0400000000000000" pitchFamily="50" charset="-128"/>
              </a:rPr>
              <a:t>に業務を継続することができるよう</a:t>
            </a:r>
            <a:r>
              <a:rPr kumimoji="1" lang="ja-JP" altLang="en-US" dirty="0">
                <a:latin typeface="BIZ UDPゴシック" panose="020B0400000000000000" pitchFamily="50" charset="-128"/>
                <a:ea typeface="BIZ UDPゴシック" panose="020B0400000000000000" pitchFamily="50" charset="-128"/>
              </a:rPr>
              <a:t>に作成する計画のことです。非常災害対策計画等の内容とは区別して作成してください。</a:t>
            </a:r>
            <a:endParaRPr lang="en-US" altLang="ja-JP" dirty="0">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　なお、研修及び訓練についても、業務継続計画の内容の研修及び訓練を実施してください。</a:t>
            </a:r>
          </a:p>
        </p:txBody>
      </p:sp>
      <p:grpSp>
        <p:nvGrpSpPr>
          <p:cNvPr id="4" name="グループ化 3">
            <a:extLst>
              <a:ext uri="{FF2B5EF4-FFF2-40B4-BE49-F238E27FC236}">
                <a16:creationId xmlns:a16="http://schemas.microsoft.com/office/drawing/2014/main" id="{85D03F50-F7D2-9F6D-ACA8-046F6C219236}"/>
              </a:ext>
            </a:extLst>
          </p:cNvPr>
          <p:cNvGrpSpPr/>
          <p:nvPr/>
        </p:nvGrpSpPr>
        <p:grpSpPr>
          <a:xfrm>
            <a:off x="163827" y="2343973"/>
            <a:ext cx="3590149" cy="556397"/>
            <a:chOff x="5638699" y="476044"/>
            <a:chExt cx="3752420" cy="955270"/>
          </a:xfrm>
        </p:grpSpPr>
        <p:sp>
          <p:nvSpPr>
            <p:cNvPr id="5" name="フリーフォーム: 図形 4">
              <a:extLst>
                <a:ext uri="{FF2B5EF4-FFF2-40B4-BE49-F238E27FC236}">
                  <a16:creationId xmlns:a16="http://schemas.microsoft.com/office/drawing/2014/main" id="{86D79860-C4EA-53F1-129B-2BCC571CEC01}"/>
                </a:ext>
              </a:extLst>
            </p:cNvPr>
            <p:cNvSpPr/>
            <p:nvPr/>
          </p:nvSpPr>
          <p:spPr>
            <a:xfrm rot="5111326">
              <a:off x="5819259"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9" name="フローチャート: 記憶データ 8">
              <a:extLst>
                <a:ext uri="{FF2B5EF4-FFF2-40B4-BE49-F238E27FC236}">
                  <a16:creationId xmlns:a16="http://schemas.microsoft.com/office/drawing/2014/main" id="{F0BC242A-3077-20B2-52E4-6A1D4595FDE8}"/>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490AC2B3-257E-C888-CE9E-E48DAE6DEAF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1" name="テキスト ボックス 10">
              <a:extLst>
                <a:ext uri="{FF2B5EF4-FFF2-40B4-BE49-F238E27FC236}">
                  <a16:creationId xmlns:a16="http://schemas.microsoft.com/office/drawing/2014/main" id="{1A4C0941-339A-478D-614D-14FE4B267555}"/>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graphicFrame>
        <p:nvGraphicFramePr>
          <p:cNvPr id="7" name="表 6">
            <a:extLst>
              <a:ext uri="{FF2B5EF4-FFF2-40B4-BE49-F238E27FC236}">
                <a16:creationId xmlns:a16="http://schemas.microsoft.com/office/drawing/2014/main" id="{1B08ADCE-B724-724C-241D-78929914FAC3}"/>
              </a:ext>
            </a:extLst>
          </p:cNvPr>
          <p:cNvGraphicFramePr>
            <a:graphicFrameLocks noGrp="1"/>
          </p:cNvGraphicFramePr>
          <p:nvPr>
            <p:extLst>
              <p:ext uri="{D42A27DB-BD31-4B8C-83A1-F6EECF244321}">
                <p14:modId xmlns:p14="http://schemas.microsoft.com/office/powerpoint/2010/main" val="1039532156"/>
              </p:ext>
            </p:extLst>
          </p:nvPr>
        </p:nvGraphicFramePr>
        <p:xfrm>
          <a:off x="789781" y="5437905"/>
          <a:ext cx="6282286" cy="741680"/>
        </p:xfrm>
        <a:graphic>
          <a:graphicData uri="http://schemas.openxmlformats.org/drawingml/2006/table">
            <a:tbl>
              <a:tblPr firstRow="1" bandRow="1">
                <a:tableStyleId>{2D5ABB26-0587-4C30-8999-92F81FD0307C}</a:tableStyleId>
              </a:tblPr>
              <a:tblGrid>
                <a:gridCol w="2322286">
                  <a:extLst>
                    <a:ext uri="{9D8B030D-6E8A-4147-A177-3AD203B41FA5}">
                      <a16:colId xmlns:a16="http://schemas.microsoft.com/office/drawing/2014/main" val="2965314436"/>
                    </a:ext>
                  </a:extLst>
                </a:gridCol>
                <a:gridCol w="3960000">
                  <a:extLst>
                    <a:ext uri="{9D8B030D-6E8A-4147-A177-3AD203B41FA5}">
                      <a16:colId xmlns:a16="http://schemas.microsoft.com/office/drawing/2014/main" val="1746459639"/>
                    </a:ext>
                  </a:extLst>
                </a:gridCol>
              </a:tblGrid>
              <a:tr h="741680">
                <a:tc>
                  <a:txBody>
                    <a:bodyPr/>
                    <a:lstStyle/>
                    <a:p>
                      <a:endParaRPr kumimoji="1" lang="ja-JP" altLang="en-US" sz="14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00"/>
                    </a:solidFill>
                  </a:tcPr>
                </a:tc>
                <a:tc>
                  <a:txBody>
                    <a:bodyPr/>
                    <a:lstStyle/>
                    <a:p>
                      <a:endParaRPr kumimoji="1" lang="ja-JP" altLang="en-US" sz="1400" dirty="0">
                        <a:latin typeface="BIZ UDPゴシック" panose="020B0400000000000000" pitchFamily="50" charset="-128"/>
                        <a:ea typeface="BIZ UDPゴシック" panose="020B0400000000000000" pitchFamily="50" charset="-128"/>
                      </a:endParaRPr>
                    </a:p>
                  </a:txBody>
                  <a:tcPr>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674368640"/>
                  </a:ext>
                </a:extLst>
              </a:tr>
            </a:tbl>
          </a:graphicData>
        </a:graphic>
      </p:graphicFrame>
      <p:sp>
        <p:nvSpPr>
          <p:cNvPr id="13" name="爆発: 8 pt 12">
            <a:extLst>
              <a:ext uri="{FF2B5EF4-FFF2-40B4-BE49-F238E27FC236}">
                <a16:creationId xmlns:a16="http://schemas.microsoft.com/office/drawing/2014/main" id="{E442310F-B11D-C15E-A957-D1EDB1855616}"/>
              </a:ext>
            </a:extLst>
          </p:cNvPr>
          <p:cNvSpPr/>
          <p:nvPr/>
        </p:nvSpPr>
        <p:spPr>
          <a:xfrm>
            <a:off x="617831" y="6008135"/>
            <a:ext cx="312420" cy="342900"/>
          </a:xfrm>
          <a:prstGeom prst="irregularSeal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3071271-604E-44D3-7CE8-051226BFFB22}"/>
              </a:ext>
            </a:extLst>
          </p:cNvPr>
          <p:cNvSpPr txBox="1"/>
          <p:nvPr/>
        </p:nvSpPr>
        <p:spPr>
          <a:xfrm>
            <a:off x="425963" y="6295946"/>
            <a:ext cx="727636" cy="307777"/>
          </a:xfrm>
          <a:prstGeom prst="rect">
            <a:avLst/>
          </a:prstGeom>
          <a:no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発災</a:t>
            </a:r>
            <a:endParaRPr lang="en-US" altLang="ja-JP" sz="1400" b="1"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FECE300D-9C4A-1206-5190-54DEAF1641F8}"/>
              </a:ext>
            </a:extLst>
          </p:cNvPr>
          <p:cNvSpPr txBox="1"/>
          <p:nvPr/>
        </p:nvSpPr>
        <p:spPr>
          <a:xfrm>
            <a:off x="2333420" y="6295946"/>
            <a:ext cx="1731850" cy="307777"/>
          </a:xfrm>
          <a:prstGeom prst="rect">
            <a:avLst/>
          </a:prstGeom>
          <a:no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初期対応ひと段落</a:t>
            </a:r>
            <a:endParaRPr lang="en-US" altLang="ja-JP" sz="1400" b="1" dirty="0">
              <a:latin typeface="BIZ UDPゴシック" panose="020B0400000000000000" pitchFamily="50" charset="-128"/>
              <a:ea typeface="BIZ UDPゴシック" panose="020B0400000000000000" pitchFamily="50" charset="-128"/>
            </a:endParaRPr>
          </a:p>
        </p:txBody>
      </p:sp>
      <p:cxnSp>
        <p:nvCxnSpPr>
          <p:cNvPr id="20" name="直線矢印コネクタ 19">
            <a:extLst>
              <a:ext uri="{FF2B5EF4-FFF2-40B4-BE49-F238E27FC236}">
                <a16:creationId xmlns:a16="http://schemas.microsoft.com/office/drawing/2014/main" id="{2A5647DE-589B-8E06-B4BC-D506993DB136}"/>
              </a:ext>
            </a:extLst>
          </p:cNvPr>
          <p:cNvCxnSpPr/>
          <p:nvPr/>
        </p:nvCxnSpPr>
        <p:spPr>
          <a:xfrm>
            <a:off x="840609" y="5732545"/>
            <a:ext cx="2186940" cy="0"/>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D13830D-1ADA-13A1-3FE2-19131A990D83}"/>
              </a:ext>
            </a:extLst>
          </p:cNvPr>
          <p:cNvCxnSpPr>
            <a:cxnSpLocks/>
          </p:cNvCxnSpPr>
          <p:nvPr/>
        </p:nvCxnSpPr>
        <p:spPr>
          <a:xfrm>
            <a:off x="3150628" y="5732545"/>
            <a:ext cx="3867392" cy="0"/>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C9DD8BC8-1BBF-9565-1E7E-352DEC5FD01C}"/>
              </a:ext>
            </a:extLst>
          </p:cNvPr>
          <p:cNvSpPr txBox="1"/>
          <p:nvPr/>
        </p:nvSpPr>
        <p:spPr>
          <a:xfrm>
            <a:off x="1455358" y="5578656"/>
            <a:ext cx="1029103" cy="307777"/>
          </a:xfrm>
          <a:prstGeom prst="rect">
            <a:avLst/>
          </a:prstGeom>
          <a:solidFill>
            <a:srgbClr val="FFFF00"/>
          </a:solid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初期対応</a:t>
            </a:r>
            <a:endParaRPr lang="en-US" altLang="ja-JP" sz="1400" b="1"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4072C08C-512A-E524-9C96-F46CDD68C32D}"/>
              </a:ext>
            </a:extLst>
          </p:cNvPr>
          <p:cNvSpPr txBox="1"/>
          <p:nvPr/>
        </p:nvSpPr>
        <p:spPr>
          <a:xfrm>
            <a:off x="4358578" y="5578656"/>
            <a:ext cx="1029103" cy="307777"/>
          </a:xfrm>
          <a:prstGeom prst="rect">
            <a:avLst/>
          </a:prstGeom>
          <a:solidFill>
            <a:srgbClr val="FFC000"/>
          </a:solid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ＢＣＰ対応</a:t>
            </a:r>
            <a:endParaRPr lang="en-US" altLang="ja-JP" sz="1400" b="1"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A49C97A5-5875-2AA3-6029-8E700C66B7CC}"/>
              </a:ext>
            </a:extLst>
          </p:cNvPr>
          <p:cNvSpPr txBox="1"/>
          <p:nvPr/>
        </p:nvSpPr>
        <p:spPr>
          <a:xfrm>
            <a:off x="310554" y="5105563"/>
            <a:ext cx="3498337" cy="307777"/>
          </a:xfrm>
          <a:prstGeom prst="rect">
            <a:avLst/>
          </a:prstGeom>
          <a:no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＜ＢＣＰ発動のタイミングイメージ＞</a:t>
            </a:r>
            <a:endParaRPr lang="en-US" altLang="ja-JP" sz="1400" b="1" dirty="0">
              <a:latin typeface="BIZ UDPゴシック" panose="020B0400000000000000" pitchFamily="50" charset="-128"/>
              <a:ea typeface="BIZ UDPゴシック" panose="020B0400000000000000" pitchFamily="50" charset="-128"/>
            </a:endParaRPr>
          </a:p>
        </p:txBody>
      </p:sp>
      <p:sp>
        <p:nvSpPr>
          <p:cNvPr id="26" name="フリーフォーム: 図形 25">
            <a:extLst>
              <a:ext uri="{FF2B5EF4-FFF2-40B4-BE49-F238E27FC236}">
                <a16:creationId xmlns:a16="http://schemas.microsoft.com/office/drawing/2014/main" id="{9A18B1CE-03A3-C938-6BFA-5EF1C3C3BCB0}"/>
              </a:ext>
            </a:extLst>
          </p:cNvPr>
          <p:cNvSpPr/>
          <p:nvPr/>
        </p:nvSpPr>
        <p:spPr>
          <a:xfrm>
            <a:off x="6655360" y="6186954"/>
            <a:ext cx="905804" cy="397391"/>
          </a:xfrm>
          <a:custGeom>
            <a:avLst/>
            <a:gdLst>
              <a:gd name="connsiteX0" fmla="*/ 747052 w 1689735"/>
              <a:gd name="connsiteY0" fmla="*/ 0 h 397391"/>
              <a:gd name="connsiteX1" fmla="*/ 778826 w 1689735"/>
              <a:gd name="connsiteY1" fmla="*/ 93505 h 397391"/>
              <a:gd name="connsiteX2" fmla="*/ 1689735 w 1689735"/>
              <a:gd name="connsiteY2" fmla="*/ 93505 h 397391"/>
              <a:gd name="connsiteX3" fmla="*/ 1689735 w 1689735"/>
              <a:gd name="connsiteY3" fmla="*/ 397391 h 397391"/>
              <a:gd name="connsiteX4" fmla="*/ 0 w 1689735"/>
              <a:gd name="connsiteY4" fmla="*/ 397391 h 397391"/>
              <a:gd name="connsiteX5" fmla="*/ 0 w 1689735"/>
              <a:gd name="connsiteY5" fmla="*/ 93505 h 397391"/>
              <a:gd name="connsiteX6" fmla="*/ 715278 w 1689735"/>
              <a:gd name="connsiteY6" fmla="*/ 93505 h 3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35" h="397391">
                <a:moveTo>
                  <a:pt x="747052" y="0"/>
                </a:moveTo>
                <a:lnTo>
                  <a:pt x="778826" y="93505"/>
                </a:lnTo>
                <a:lnTo>
                  <a:pt x="1689735" y="93505"/>
                </a:lnTo>
                <a:lnTo>
                  <a:pt x="1689735" y="397391"/>
                </a:lnTo>
                <a:lnTo>
                  <a:pt x="0" y="397391"/>
                </a:lnTo>
                <a:lnTo>
                  <a:pt x="0" y="93505"/>
                </a:lnTo>
                <a:lnTo>
                  <a:pt x="715278" y="93505"/>
                </a:ln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27" name="テキスト ボックス 26">
            <a:extLst>
              <a:ext uri="{FF2B5EF4-FFF2-40B4-BE49-F238E27FC236}">
                <a16:creationId xmlns:a16="http://schemas.microsoft.com/office/drawing/2014/main" id="{26ACD0C2-8B98-0115-E6D2-5960D8B08BFD}"/>
              </a:ext>
            </a:extLst>
          </p:cNvPr>
          <p:cNvSpPr txBox="1"/>
          <p:nvPr/>
        </p:nvSpPr>
        <p:spPr>
          <a:xfrm>
            <a:off x="6619165" y="6314911"/>
            <a:ext cx="905804" cy="307777"/>
          </a:xfrm>
          <a:prstGeom prst="rect">
            <a:avLst/>
          </a:prstGeom>
          <a:no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収束</a:t>
            </a:r>
            <a:endParaRPr lang="en-US" altLang="ja-JP" sz="1400" b="1" dirty="0">
              <a:latin typeface="BIZ UDPゴシック" panose="020B0400000000000000" pitchFamily="50" charset="-128"/>
              <a:ea typeface="BIZ UDPゴシック" panose="020B0400000000000000" pitchFamily="50" charset="-128"/>
            </a:endParaRPr>
          </a:p>
        </p:txBody>
      </p:sp>
      <p:sp>
        <p:nvSpPr>
          <p:cNvPr id="16" name="矢印: 五方向 15">
            <a:extLst>
              <a:ext uri="{FF2B5EF4-FFF2-40B4-BE49-F238E27FC236}">
                <a16:creationId xmlns:a16="http://schemas.microsoft.com/office/drawing/2014/main" id="{D93430D5-A396-84CA-3145-77221E5B5F17}"/>
              </a:ext>
            </a:extLst>
          </p:cNvPr>
          <p:cNvSpPr/>
          <p:nvPr/>
        </p:nvSpPr>
        <p:spPr>
          <a:xfrm>
            <a:off x="574742" y="334066"/>
            <a:ext cx="3586163" cy="40297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b="1" dirty="0">
              <a:solidFill>
                <a:schemeClr val="bg1"/>
              </a:solidFill>
            </a:endParaRPr>
          </a:p>
          <a:p>
            <a:r>
              <a:rPr lang="ja-JP" altLang="en-US" b="1" dirty="0">
                <a:solidFill>
                  <a:schemeClr val="bg1"/>
                </a:solidFill>
              </a:rPr>
              <a:t>２</a:t>
            </a:r>
            <a:r>
              <a:rPr kumimoji="1" lang="ja-JP" altLang="en-US" sz="1800" b="1" dirty="0">
                <a:solidFill>
                  <a:schemeClr val="bg1"/>
                </a:solidFill>
              </a:rPr>
              <a:t>部　</a:t>
            </a:r>
            <a:r>
              <a:rPr lang="ja-JP" altLang="en-US" sz="1800" b="1" dirty="0">
                <a:solidFill>
                  <a:schemeClr val="bg1"/>
                </a:solidFill>
              </a:rPr>
              <a:t>指摘件数が多い箇所</a:t>
            </a:r>
            <a:endParaRPr kumimoji="1" lang="en-US" altLang="ja-JP" sz="1800" b="1" dirty="0">
              <a:solidFill>
                <a:schemeClr val="bg1"/>
              </a:solidFill>
            </a:endParaRPr>
          </a:p>
          <a:p>
            <a:endParaRPr lang="en-US" altLang="ja-JP" b="1" dirty="0">
              <a:solidFill>
                <a:schemeClr val="bg1"/>
              </a:solidFill>
            </a:endParaRPr>
          </a:p>
        </p:txBody>
      </p:sp>
      <p:pic>
        <p:nvPicPr>
          <p:cNvPr id="29" name="オーディオ 28">
            <a:hlinkClick r:id="" action="ppaction://media"/>
            <a:extLst>
              <a:ext uri="{FF2B5EF4-FFF2-40B4-BE49-F238E27FC236}">
                <a16:creationId xmlns:a16="http://schemas.microsoft.com/office/drawing/2014/main" id="{E731AFC2-69FF-C744-7911-2CB420DB9B7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0437103"/>
      </p:ext>
    </p:extLst>
  </p:cSld>
  <p:clrMapOvr>
    <a:masterClrMapping/>
  </p:clrMapOvr>
  <mc:AlternateContent xmlns:mc="http://schemas.openxmlformats.org/markup-compatibility/2006" xmlns:p14="http://schemas.microsoft.com/office/powerpoint/2010/main">
    <mc:Choice Requires="p14">
      <p:transition spd="slow" p14:dur="2000" advTm="57515"/>
    </mc:Choice>
    <mc:Fallback xmlns="">
      <p:transition spd="slow" advTm="5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C5AE1F4-8E96-4C54-430A-CF260ED76599}"/>
              </a:ext>
            </a:extLst>
          </p:cNvPr>
          <p:cNvSpPr txBox="1"/>
          <p:nvPr/>
        </p:nvSpPr>
        <p:spPr>
          <a:xfrm>
            <a:off x="661534" y="954655"/>
            <a:ext cx="5629275" cy="954107"/>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④</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感染症まん延防止に関すること</a:t>
            </a:r>
            <a:endPar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2F98B19E-0515-C31D-3071-7ED0474F565D}"/>
              </a:ext>
            </a:extLst>
          </p:cNvPr>
          <p:cNvSpPr txBox="1"/>
          <p:nvPr/>
        </p:nvSpPr>
        <p:spPr>
          <a:xfrm>
            <a:off x="1190744" y="1588941"/>
            <a:ext cx="7390292" cy="93718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kumimoji="1" lang="ja-JP" altLang="en-US" sz="2000" dirty="0">
                <a:latin typeface="BIZ UDPゴシック" panose="020B0400000000000000" pitchFamily="50" charset="-128"/>
                <a:ea typeface="BIZ UDPゴシック" panose="020B0400000000000000" pitchFamily="50" charset="-128"/>
              </a:rPr>
              <a:t>事業所としての指針を作成してください。</a:t>
            </a:r>
            <a:endParaRPr kumimoji="1" lang="en-US" altLang="ja-JP" sz="2000" dirty="0">
              <a:latin typeface="BIZ UDPゴシック" panose="020B0400000000000000" pitchFamily="50" charset="-128"/>
              <a:ea typeface="BIZ UDPゴシック" panose="020B0400000000000000" pitchFamily="50" charset="-128"/>
            </a:endParaRPr>
          </a:p>
          <a:p>
            <a:pPr marL="342900" indent="-342900">
              <a:lnSpc>
                <a:spcPct val="150000"/>
              </a:lnSpc>
              <a:buFont typeface="Wingdings" panose="05000000000000000000" pitchFamily="2" charset="2"/>
              <a:buChar char="Ø"/>
            </a:pPr>
            <a:r>
              <a:rPr kumimoji="1" lang="ja-JP" altLang="en-US" sz="2000" dirty="0">
                <a:latin typeface="BIZ UDPゴシック" panose="020B0400000000000000" pitchFamily="50" charset="-128"/>
                <a:ea typeface="BIZ UDPゴシック" panose="020B0400000000000000" pitchFamily="50" charset="-128"/>
              </a:rPr>
              <a:t>指針には発生時等の区等への報告先を記載してください。</a:t>
            </a:r>
          </a:p>
        </p:txBody>
      </p:sp>
      <p:sp>
        <p:nvSpPr>
          <p:cNvPr id="5" name="四角形: 角を丸くする 4">
            <a:extLst>
              <a:ext uri="{FF2B5EF4-FFF2-40B4-BE49-F238E27FC236}">
                <a16:creationId xmlns:a16="http://schemas.microsoft.com/office/drawing/2014/main" id="{1DCCB9BA-4CBF-1A4B-FD73-EB36E7B58E00}"/>
              </a:ext>
            </a:extLst>
          </p:cNvPr>
          <p:cNvSpPr/>
          <p:nvPr/>
        </p:nvSpPr>
        <p:spPr>
          <a:xfrm>
            <a:off x="661534" y="2945466"/>
            <a:ext cx="10582018" cy="37864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ja-JP" altLang="ja-JP" sz="1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7FBA5D64-5E22-6B7E-F8B9-A0D3B4D77DD1}"/>
              </a:ext>
            </a:extLst>
          </p:cNvPr>
          <p:cNvSpPr txBox="1"/>
          <p:nvPr/>
        </p:nvSpPr>
        <p:spPr>
          <a:xfrm>
            <a:off x="1025654" y="2945466"/>
            <a:ext cx="9853778" cy="4093428"/>
          </a:xfrm>
          <a:prstGeom prst="rect">
            <a:avLst/>
          </a:prstGeom>
          <a:noFill/>
        </p:spPr>
        <p:txBody>
          <a:bodyPr wrap="square" rtlCol="0">
            <a:spAutoFit/>
          </a:bodyPr>
          <a:lstStyle/>
          <a:p>
            <a:pPr>
              <a:lnSpc>
                <a:spcPct val="150000"/>
              </a:lnSpc>
            </a:pPr>
            <a:r>
              <a:rPr lang="en-US" altLang="ja-JP" sz="2000" dirty="0">
                <a:latin typeface="BIZ UDPゴシック" panose="020B0400000000000000" pitchFamily="50" charset="-128"/>
                <a:ea typeface="BIZ UDPゴシック" panose="020B0400000000000000" pitchFamily="50" charset="-128"/>
              </a:rPr>
              <a:t>【</a:t>
            </a:r>
            <a:r>
              <a:rPr kumimoji="1" lang="ja-JP" altLang="en-US" sz="2000" dirty="0">
                <a:latin typeface="BIZ UDPゴシック" panose="020B0400000000000000" pitchFamily="50" charset="-128"/>
                <a:ea typeface="BIZ UDPゴシック" panose="020B0400000000000000" pitchFamily="50" charset="-128"/>
              </a:rPr>
              <a:t>指針に記載する項目</a:t>
            </a:r>
            <a:r>
              <a:rPr kumimoji="1" lang="en-US" altLang="ja-JP" sz="2000" dirty="0">
                <a:latin typeface="BIZ UDPゴシック" panose="020B0400000000000000" pitchFamily="50" charset="-128"/>
                <a:ea typeface="BIZ UDPゴシック" panose="020B0400000000000000" pitchFamily="50" charset="-128"/>
              </a:rPr>
              <a:t>】</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srgbClr val="FF0000"/>
                </a:solidFill>
                <a:latin typeface="BIZ UDPゴシック" panose="020B0400000000000000" pitchFamily="50" charset="-128"/>
                <a:ea typeface="BIZ UDPゴシック" panose="020B0400000000000000" pitchFamily="50" charset="-128"/>
              </a:rPr>
              <a:t>　◆平常時の対策</a:t>
            </a:r>
            <a:endParaRPr lang="en-US" altLang="ja-JP" sz="2000" dirty="0">
              <a:solidFill>
                <a:srgbClr val="FF0000"/>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事業所内の衛生管理、ケアにかかる感染対策等</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srgbClr val="FF0000"/>
                </a:solidFill>
                <a:latin typeface="BIZ UDPゴシック" panose="020B0400000000000000" pitchFamily="50" charset="-128"/>
                <a:ea typeface="BIZ UDPゴシック" panose="020B0400000000000000" pitchFamily="50" charset="-128"/>
              </a:rPr>
              <a:t>　◆発生時の対策</a:t>
            </a:r>
            <a:endParaRPr lang="en-US" altLang="ja-JP" sz="2000" dirty="0">
              <a:solidFill>
                <a:srgbClr val="FF0000"/>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発生状況の把握、感染拡大の防止、医療機関や保健所、区など関係機関との連携、</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区との連携及び報告等</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solidFill>
                  <a:srgbClr val="FF0000"/>
                </a:solidFill>
                <a:latin typeface="BIZ UDPゴシック" panose="020B0400000000000000" pitchFamily="50" charset="-128"/>
                <a:ea typeface="BIZ UDPゴシック" panose="020B0400000000000000" pitchFamily="50" charset="-128"/>
              </a:rPr>
              <a:t>　◆連絡体制の整備</a:t>
            </a:r>
            <a:endParaRPr lang="en-US" altLang="ja-JP" sz="2000" dirty="0">
              <a:solidFill>
                <a:srgbClr val="FF0000"/>
              </a:solidFill>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事業所内及び関係機関との連絡体制等</a:t>
            </a:r>
            <a:endParaRPr lang="en-US" altLang="ja-JP" sz="2000" dirty="0">
              <a:latin typeface="BIZ UDPゴシック" panose="020B0400000000000000" pitchFamily="50" charset="-128"/>
              <a:ea typeface="BIZ UDPゴシック" panose="020B0400000000000000" pitchFamily="50" charset="-128"/>
            </a:endParaRPr>
          </a:p>
          <a:p>
            <a:endParaRPr kumimoji="1" lang="ja-JP" altLang="en-US" sz="2000" dirty="0">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A5ADF242-CB8A-3D5B-0CF6-718E049ED6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636" y1="34669" x2="62424" y2="26965"/>
                        <a14:foregroundMark x1="75152" y1="41448" x2="84485" y2="47920"/>
                        <a14:foregroundMark x1="84485" y1="47920" x2="86061" y2="56240"/>
                        <a14:foregroundMark x1="77697" y1="77812" x2="70667" y2="72727"/>
                        <a14:foregroundMark x1="70667" y1="72727" x2="59152" y2="75193"/>
                        <a14:foregroundMark x1="59152" y1="75193" x2="74788" y2="83359"/>
                        <a14:foregroundMark x1="74788" y1="83359" x2="78788" y2="78891"/>
                        <a14:foregroundMark x1="61455" y1="79507" x2="56606" y2="64407"/>
                        <a14:foregroundMark x1="56606" y1="64407" x2="61091" y2="70570"/>
                        <a14:foregroundMark x1="63152" y1="71803" x2="57212" y2="61017"/>
                        <a14:foregroundMark x1="61212" y1="77812" x2="53939" y2="73498"/>
                        <a14:foregroundMark x1="53939" y1="73498" x2="53697" y2="70878"/>
                        <a14:foregroundMark x1="63152" y1="77658" x2="56242" y2="78582"/>
                        <a14:foregroundMark x1="39273" y1="24345" x2="40727" y2="23575"/>
                        <a14:foregroundMark x1="26545" y1="51618" x2="27273" y2="87673"/>
                        <a14:foregroundMark x1="28606" y1="50693" x2="19758" y2="52542"/>
                        <a14:foregroundMark x1="19758" y1="52542" x2="15879" y2="55162"/>
                        <a14:foregroundMark x1="27636" y1="71495" x2="27636" y2="78120"/>
                        <a14:foregroundMark x1="24485" y1="76425" x2="24848" y2="71495"/>
                        <a14:foregroundMark x1="30667" y1="71341" x2="30424" y2="76271"/>
                        <a14:foregroundMark x1="84121" y1="42373" x2="84121" y2="42373"/>
                        <a14:foregroundMark x1="72848" y1="67951" x2="72848" y2="67951"/>
                        <a14:foregroundMark x1="68485" y1="40986" x2="68485" y2="40986"/>
                        <a14:foregroundMark x1="16970" y1="61479" x2="16970" y2="61479"/>
                        <a14:foregroundMark x1="13939" y1="61017" x2="13939" y2="61017"/>
                        <a14:foregroundMark x1="11030" y1="59630" x2="11030" y2="59630"/>
                      </a14:backgroundRemoval>
                    </a14:imgEffect>
                  </a14:imgLayer>
                </a14:imgProps>
              </a:ext>
            </a:extLst>
          </a:blip>
          <a:stretch>
            <a:fillRect/>
          </a:stretch>
        </p:blipFill>
        <p:spPr>
          <a:xfrm>
            <a:off x="7811874" y="455895"/>
            <a:ext cx="3189382" cy="2508981"/>
          </a:xfrm>
          <a:prstGeom prst="rect">
            <a:avLst/>
          </a:prstGeom>
        </p:spPr>
      </p:pic>
      <p:sp>
        <p:nvSpPr>
          <p:cNvPr id="6" name="矢印: 五方向 5">
            <a:extLst>
              <a:ext uri="{FF2B5EF4-FFF2-40B4-BE49-F238E27FC236}">
                <a16:creationId xmlns:a16="http://schemas.microsoft.com/office/drawing/2014/main" id="{9C446498-0E4D-4465-3AA4-EE48DCC9C8C2}"/>
              </a:ext>
            </a:extLst>
          </p:cNvPr>
          <p:cNvSpPr/>
          <p:nvPr/>
        </p:nvSpPr>
        <p:spPr>
          <a:xfrm>
            <a:off x="492502" y="254409"/>
            <a:ext cx="3586163" cy="40297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b="1" dirty="0">
              <a:solidFill>
                <a:schemeClr val="bg1"/>
              </a:solidFill>
            </a:endParaRPr>
          </a:p>
          <a:p>
            <a:r>
              <a:rPr lang="ja-JP" altLang="en-US" b="1" dirty="0">
                <a:solidFill>
                  <a:schemeClr val="bg1"/>
                </a:solidFill>
              </a:rPr>
              <a:t>２</a:t>
            </a:r>
            <a:r>
              <a:rPr kumimoji="1" lang="ja-JP" altLang="en-US" sz="1800" b="1" dirty="0">
                <a:solidFill>
                  <a:schemeClr val="bg1"/>
                </a:solidFill>
              </a:rPr>
              <a:t>部　</a:t>
            </a:r>
            <a:r>
              <a:rPr lang="ja-JP" altLang="en-US" sz="1800" b="1" dirty="0">
                <a:solidFill>
                  <a:schemeClr val="bg1"/>
                </a:solidFill>
              </a:rPr>
              <a:t>指摘件数が多い箇所</a:t>
            </a:r>
            <a:endParaRPr kumimoji="1" lang="en-US" altLang="ja-JP" sz="1800" b="1" dirty="0">
              <a:solidFill>
                <a:schemeClr val="bg1"/>
              </a:solidFill>
            </a:endParaRPr>
          </a:p>
          <a:p>
            <a:endParaRPr lang="en-US" altLang="ja-JP" b="1" dirty="0">
              <a:solidFill>
                <a:schemeClr val="bg1"/>
              </a:solidFill>
            </a:endParaRPr>
          </a:p>
        </p:txBody>
      </p:sp>
      <p:pic>
        <p:nvPicPr>
          <p:cNvPr id="60" name="オーディオ 59">
            <a:hlinkClick r:id="" action="ppaction://media"/>
            <a:extLst>
              <a:ext uri="{FF2B5EF4-FFF2-40B4-BE49-F238E27FC236}">
                <a16:creationId xmlns:a16="http://schemas.microsoft.com/office/drawing/2014/main" id="{9440B03A-B5EA-6CEC-C874-4EEE5058DD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9648885"/>
      </p:ext>
    </p:extLst>
  </p:cSld>
  <p:clrMapOvr>
    <a:masterClrMapping/>
  </p:clrMapOvr>
  <mc:AlternateContent xmlns:mc="http://schemas.openxmlformats.org/markup-compatibility/2006" xmlns:p14="http://schemas.microsoft.com/office/powerpoint/2010/main">
    <mc:Choice Requires="p14">
      <p:transition spd="slow" p14:dur="2000" advTm="19905"/>
    </mc:Choice>
    <mc:Fallback xmlns="">
      <p:transition spd="slow" advTm="1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2E853D-9EAC-7F66-025B-BA3E7E529677}"/>
              </a:ext>
            </a:extLst>
          </p:cNvPr>
          <p:cNvSpPr txBox="1"/>
          <p:nvPr/>
        </p:nvSpPr>
        <p:spPr>
          <a:xfrm>
            <a:off x="592896" y="287387"/>
            <a:ext cx="6557963" cy="830997"/>
          </a:xfrm>
          <a:prstGeom prst="rect">
            <a:avLst/>
          </a:prstGeom>
          <a:noFill/>
        </p:spPr>
        <p:txBody>
          <a:bodyPr wrap="square" rtlCol="0">
            <a:spAutoFit/>
          </a:bodyPr>
          <a:lstStyle/>
          <a:p>
            <a:r>
              <a:rPr lang="ja-JP" altLang="en-US"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④感染症まん延防止に関すること</a:t>
            </a:r>
            <a:endPar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400" dirty="0"/>
          </a:p>
        </p:txBody>
      </p:sp>
      <p:sp>
        <p:nvSpPr>
          <p:cNvPr id="3" name="テキスト ボックス 2">
            <a:extLst>
              <a:ext uri="{FF2B5EF4-FFF2-40B4-BE49-F238E27FC236}">
                <a16:creationId xmlns:a16="http://schemas.microsoft.com/office/drawing/2014/main" id="{D54CCB8F-DDBA-FE3C-9A1E-EED2DFE8F38F}"/>
              </a:ext>
            </a:extLst>
          </p:cNvPr>
          <p:cNvSpPr txBox="1"/>
          <p:nvPr/>
        </p:nvSpPr>
        <p:spPr>
          <a:xfrm>
            <a:off x="626304" y="751043"/>
            <a:ext cx="11237740" cy="93718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感染症の予防及びまん延の防止に係る対策を検討するための</a:t>
            </a:r>
            <a:r>
              <a:rPr kumimoji="1" lang="ja-JP" altLang="en-US" sz="2000" dirty="0">
                <a:latin typeface="BIZ UDPゴシック" panose="020B0400000000000000" pitchFamily="50" charset="-128"/>
                <a:ea typeface="BIZ UDPゴシック" panose="020B0400000000000000" pitchFamily="50" charset="-128"/>
              </a:rPr>
              <a:t>委員会を開催し、</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その記録</a:t>
            </a:r>
            <a:r>
              <a:rPr lang="ja-JP" altLang="en-US" sz="2000" dirty="0">
                <a:latin typeface="BIZ UDPゴシック" panose="020B0400000000000000" pitchFamily="50" charset="-128"/>
                <a:ea typeface="BIZ UDPゴシック" panose="020B0400000000000000" pitchFamily="50" charset="-128"/>
              </a:rPr>
              <a:t>を取ってください。</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184A2125-BE5D-2F29-8898-85B23FDC8F66}"/>
              </a:ext>
            </a:extLst>
          </p:cNvPr>
          <p:cNvSpPr/>
          <p:nvPr/>
        </p:nvSpPr>
        <p:spPr>
          <a:xfrm>
            <a:off x="1222550" y="4855151"/>
            <a:ext cx="10118960" cy="18033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明朝 Medium" panose="02020500000000000000" pitchFamily="18" charset="-128"/>
              <a:ea typeface="BIZ UDP明朝 Medium" panose="02020500000000000000" pitchFamily="18" charset="-128"/>
            </a:endParaRPr>
          </a:p>
        </p:txBody>
      </p:sp>
      <p:sp>
        <p:nvSpPr>
          <p:cNvPr id="16" name="テキスト ボックス 15">
            <a:extLst>
              <a:ext uri="{FF2B5EF4-FFF2-40B4-BE49-F238E27FC236}">
                <a16:creationId xmlns:a16="http://schemas.microsoft.com/office/drawing/2014/main" id="{717106B9-D324-9DBE-5067-69CB056C2103}"/>
              </a:ext>
            </a:extLst>
          </p:cNvPr>
          <p:cNvSpPr txBox="1"/>
          <p:nvPr/>
        </p:nvSpPr>
        <p:spPr>
          <a:xfrm>
            <a:off x="653060" y="3831319"/>
            <a:ext cx="9230263" cy="47551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ja-JP" altLang="ja-JP" sz="2000" b="1" u="sng"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年に１回以上</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、研修および訓練を実施してください。</a:t>
            </a:r>
          </a:p>
        </p:txBody>
      </p:sp>
      <p:grpSp>
        <p:nvGrpSpPr>
          <p:cNvPr id="10" name="グループ化 9">
            <a:extLst>
              <a:ext uri="{FF2B5EF4-FFF2-40B4-BE49-F238E27FC236}">
                <a16:creationId xmlns:a16="http://schemas.microsoft.com/office/drawing/2014/main" id="{1228102E-F540-19AF-CA15-0E9F69B46878}"/>
              </a:ext>
            </a:extLst>
          </p:cNvPr>
          <p:cNvGrpSpPr/>
          <p:nvPr/>
        </p:nvGrpSpPr>
        <p:grpSpPr>
          <a:xfrm>
            <a:off x="724723" y="4605476"/>
            <a:ext cx="3590150" cy="556397"/>
            <a:chOff x="5638698" y="476044"/>
            <a:chExt cx="3752421" cy="955270"/>
          </a:xfrm>
        </p:grpSpPr>
        <p:sp>
          <p:nvSpPr>
            <p:cNvPr id="11" name="フリーフォーム: 図形 10">
              <a:extLst>
                <a:ext uri="{FF2B5EF4-FFF2-40B4-BE49-F238E27FC236}">
                  <a16:creationId xmlns:a16="http://schemas.microsoft.com/office/drawing/2014/main" id="{34B51237-CD7A-A7C7-DB47-8DF576516689}"/>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2" name="フローチャート: 記憶データ 11">
              <a:extLst>
                <a:ext uri="{FF2B5EF4-FFF2-40B4-BE49-F238E27FC236}">
                  <a16:creationId xmlns:a16="http://schemas.microsoft.com/office/drawing/2014/main" id="{91358398-E78D-4C4F-E960-7C9B692316CD}"/>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8B82E14C-4B46-FF7B-F6EC-25E9C8BCD3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4" name="テキスト ボックス 13">
              <a:extLst>
                <a:ext uri="{FF2B5EF4-FFF2-40B4-BE49-F238E27FC236}">
                  <a16:creationId xmlns:a16="http://schemas.microsoft.com/office/drawing/2014/main" id="{9343DB0F-D714-D2A7-92D4-F2C4D7D0BCFF}"/>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grpSp>
        <p:nvGrpSpPr>
          <p:cNvPr id="19" name="グループ化 18">
            <a:extLst>
              <a:ext uri="{FF2B5EF4-FFF2-40B4-BE49-F238E27FC236}">
                <a16:creationId xmlns:a16="http://schemas.microsoft.com/office/drawing/2014/main" id="{C6746E61-E801-1F5A-69A5-3B0B9ABBC31B}"/>
              </a:ext>
            </a:extLst>
          </p:cNvPr>
          <p:cNvGrpSpPr/>
          <p:nvPr/>
        </p:nvGrpSpPr>
        <p:grpSpPr>
          <a:xfrm>
            <a:off x="661988" y="1722533"/>
            <a:ext cx="10679522" cy="2002849"/>
            <a:chOff x="713715" y="1969384"/>
            <a:chExt cx="10456345" cy="2002849"/>
          </a:xfrm>
        </p:grpSpPr>
        <p:sp>
          <p:nvSpPr>
            <p:cNvPr id="4" name="四角形: 角を丸くする 3">
              <a:extLst>
                <a:ext uri="{FF2B5EF4-FFF2-40B4-BE49-F238E27FC236}">
                  <a16:creationId xmlns:a16="http://schemas.microsoft.com/office/drawing/2014/main" id="{0A740F6D-BBF2-E865-E2D3-DA287E4AEB11}"/>
                </a:ext>
              </a:extLst>
            </p:cNvPr>
            <p:cNvSpPr/>
            <p:nvPr/>
          </p:nvSpPr>
          <p:spPr>
            <a:xfrm>
              <a:off x="1160777" y="2327679"/>
              <a:ext cx="10009283" cy="16445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E2A90B48-EA8E-8F92-A4AD-F9E72CA96930}"/>
                </a:ext>
              </a:extLst>
            </p:cNvPr>
            <p:cNvGrpSpPr/>
            <p:nvPr/>
          </p:nvGrpSpPr>
          <p:grpSpPr>
            <a:xfrm>
              <a:off x="713715" y="1969384"/>
              <a:ext cx="3590150" cy="556397"/>
              <a:chOff x="5638698" y="476044"/>
              <a:chExt cx="3752421" cy="955270"/>
            </a:xfrm>
          </p:grpSpPr>
          <p:sp>
            <p:nvSpPr>
              <p:cNvPr id="6" name="フリーフォーム: 図形 5">
                <a:extLst>
                  <a:ext uri="{FF2B5EF4-FFF2-40B4-BE49-F238E27FC236}">
                    <a16:creationId xmlns:a16="http://schemas.microsoft.com/office/drawing/2014/main" id="{CF6777BC-B209-7DF9-100B-96E0D5639193}"/>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7" name="フローチャート: 記憶データ 6">
                <a:extLst>
                  <a:ext uri="{FF2B5EF4-FFF2-40B4-BE49-F238E27FC236}">
                    <a16:creationId xmlns:a16="http://schemas.microsoft.com/office/drawing/2014/main" id="{656D5185-96A1-4606-B022-3433B0712064}"/>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8FA4D937-C62D-41EC-E702-8F98089FD2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9" name="テキスト ボックス 8">
                <a:extLst>
                  <a:ext uri="{FF2B5EF4-FFF2-40B4-BE49-F238E27FC236}">
                    <a16:creationId xmlns:a16="http://schemas.microsoft.com/office/drawing/2014/main" id="{E8048FFC-9415-C34F-A1DC-6F6E506949DE}"/>
                  </a:ext>
                </a:extLst>
              </p:cNvPr>
              <p:cNvSpPr txBox="1"/>
              <p:nvPr/>
            </p:nvSpPr>
            <p:spPr>
              <a:xfrm>
                <a:off x="6113223" y="591693"/>
                <a:ext cx="2826384" cy="686943"/>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7" name="テキスト ボックス 16">
              <a:extLst>
                <a:ext uri="{FF2B5EF4-FFF2-40B4-BE49-F238E27FC236}">
                  <a16:creationId xmlns:a16="http://schemas.microsoft.com/office/drawing/2014/main" id="{F7843F14-4ECA-4943-F27E-7E6FC96B8AA6}"/>
                </a:ext>
              </a:extLst>
            </p:cNvPr>
            <p:cNvSpPr txBox="1"/>
            <p:nvPr/>
          </p:nvSpPr>
          <p:spPr>
            <a:xfrm>
              <a:off x="1430412" y="2409537"/>
              <a:ext cx="9470015" cy="1434175"/>
            </a:xfrm>
            <a:prstGeom prst="rect">
              <a:avLst/>
            </a:prstGeom>
            <a:noFill/>
          </p:spPr>
          <p:txBody>
            <a:bodyPr wrap="square" rtlCol="0">
              <a:spAutoFit/>
            </a:bodyPr>
            <a:lstStyle/>
            <a:p>
              <a:pPr>
                <a:lnSpc>
                  <a:spcPct val="150000"/>
                </a:lnSpc>
              </a:pPr>
              <a:r>
                <a:rPr kumimoji="1" lang="ja-JP" altLang="en-US" sz="2000" dirty="0">
                  <a:latin typeface="BIZ UDPゴシック" panose="020B0400000000000000" pitchFamily="50" charset="-128"/>
                  <a:ea typeface="BIZ UDPゴシック" panose="020B0400000000000000" pitchFamily="50" charset="-128"/>
                </a:rPr>
                <a:t>・委員会として開催し検討していることがわかるよう記録を残してください。</a:t>
              </a:r>
              <a:endParaRPr kumimoji="1"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・委員会は</a:t>
              </a:r>
              <a:r>
                <a:rPr kumimoji="1" lang="en-US" altLang="ja-JP" sz="2000" b="1" u="sng" dirty="0">
                  <a:solidFill>
                    <a:srgbClr val="FF0000"/>
                  </a:solidFill>
                  <a:latin typeface="BIZ UDPゴシック" panose="020B0400000000000000" pitchFamily="50" charset="-128"/>
                  <a:ea typeface="BIZ UDPゴシック" panose="020B0400000000000000" pitchFamily="50" charset="-128"/>
                </a:rPr>
                <a:t>6</a:t>
              </a:r>
              <a:r>
                <a:rPr kumimoji="1" lang="ja-JP" altLang="en-US" sz="2000" b="1" u="sng" dirty="0">
                  <a:solidFill>
                    <a:srgbClr val="FF0000"/>
                  </a:solidFill>
                  <a:latin typeface="BIZ UDPゴシック" panose="020B0400000000000000" pitchFamily="50" charset="-128"/>
                  <a:ea typeface="BIZ UDPゴシック" panose="020B0400000000000000" pitchFamily="50" charset="-128"/>
                </a:rPr>
                <a:t>月に</a:t>
              </a:r>
              <a:r>
                <a:rPr kumimoji="1" lang="en-US" altLang="ja-JP" sz="2000" b="1" u="sng" dirty="0">
                  <a:solidFill>
                    <a:srgbClr val="FF0000"/>
                  </a:solidFill>
                  <a:latin typeface="BIZ UDPゴシック" panose="020B0400000000000000" pitchFamily="50" charset="-128"/>
                  <a:ea typeface="BIZ UDPゴシック" panose="020B0400000000000000" pitchFamily="50" charset="-128"/>
                </a:rPr>
                <a:t>1</a:t>
              </a:r>
              <a:r>
                <a:rPr lang="ja-JP" altLang="en-US" sz="2000" b="1" u="sng" dirty="0">
                  <a:solidFill>
                    <a:srgbClr val="FF0000"/>
                  </a:solidFill>
                  <a:latin typeface="BIZ UDPゴシック" panose="020B0400000000000000" pitchFamily="50" charset="-128"/>
                  <a:ea typeface="BIZ UDPゴシック" panose="020B0400000000000000" pitchFamily="50" charset="-128"/>
                </a:rPr>
                <a:t>回</a:t>
              </a:r>
              <a:r>
                <a:rPr lang="ja-JP" altLang="en-US" sz="2000" dirty="0">
                  <a:latin typeface="BIZ UDPゴシック" panose="020B0400000000000000" pitchFamily="50" charset="-128"/>
                  <a:ea typeface="BIZ UDPゴシック" panose="020B0400000000000000" pitchFamily="50" charset="-128"/>
                </a:rPr>
                <a:t>以上開催してください。</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2000" dirty="0">
                  <a:latin typeface="BIZ UDPゴシック" panose="020B0400000000000000" pitchFamily="50" charset="-128"/>
                  <a:ea typeface="BIZ UDPゴシック" panose="020B0400000000000000" pitchFamily="50" charset="-128"/>
                </a:rPr>
                <a:t>・従業者への周知の記録を取ってください。</a:t>
              </a:r>
            </a:p>
          </p:txBody>
        </p:sp>
      </p:grpSp>
      <p:sp>
        <p:nvSpPr>
          <p:cNvPr id="18" name="テキスト ボックス 17">
            <a:extLst>
              <a:ext uri="{FF2B5EF4-FFF2-40B4-BE49-F238E27FC236}">
                <a16:creationId xmlns:a16="http://schemas.microsoft.com/office/drawing/2014/main" id="{49A248C2-EDED-7724-FE5F-25C34B7DBD5D}"/>
              </a:ext>
            </a:extLst>
          </p:cNvPr>
          <p:cNvSpPr txBox="1"/>
          <p:nvPr/>
        </p:nvSpPr>
        <p:spPr>
          <a:xfrm>
            <a:off x="1480387" y="5038108"/>
            <a:ext cx="9637945" cy="2031325"/>
          </a:xfrm>
          <a:prstGeom prst="rect">
            <a:avLst/>
          </a:prstGeom>
          <a:noFill/>
        </p:spPr>
        <p:txBody>
          <a:bodyPr wrap="square" rtlCol="0">
            <a:spAutoFit/>
          </a:bodyPr>
          <a:lstStyle/>
          <a:p>
            <a:pPr algn="just">
              <a:lnSpc>
                <a:spcPct val="150000"/>
              </a:lnSpc>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・研修だけでなく訓練</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も</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実施し記録</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残</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してください</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algn="just">
              <a:lnSpc>
                <a:spcPct val="150000"/>
              </a:lnSpc>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・欠席者がいる場合は、フォローアップを行ってください。（研修資料を渡すだけでなく、受講報告書など欠席者が内容を確認したことが客観的にわかるようにしてください</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a:p>
            <a:pPr algn="just"/>
            <a:r>
              <a:rPr lang="en-US" altLang="ja-JP" sz="18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grpSp>
        <p:nvGrpSpPr>
          <p:cNvPr id="23" name="グループ化 22">
            <a:extLst>
              <a:ext uri="{FF2B5EF4-FFF2-40B4-BE49-F238E27FC236}">
                <a16:creationId xmlns:a16="http://schemas.microsoft.com/office/drawing/2014/main" id="{73599801-2759-A703-F995-41B0A6B8BC5F}"/>
              </a:ext>
            </a:extLst>
          </p:cNvPr>
          <p:cNvGrpSpPr/>
          <p:nvPr/>
        </p:nvGrpSpPr>
        <p:grpSpPr>
          <a:xfrm>
            <a:off x="6415684" y="3042259"/>
            <a:ext cx="5555300" cy="2119614"/>
            <a:chOff x="6466859" y="3058180"/>
            <a:chExt cx="5555300" cy="2119614"/>
          </a:xfrm>
        </p:grpSpPr>
        <p:sp>
          <p:nvSpPr>
            <p:cNvPr id="21" name="四角形: 1 つの角を切り取る 20">
              <a:extLst>
                <a:ext uri="{FF2B5EF4-FFF2-40B4-BE49-F238E27FC236}">
                  <a16:creationId xmlns:a16="http://schemas.microsoft.com/office/drawing/2014/main" id="{A82EC688-E7D3-ADC1-07F6-8A4526F8A5C8}"/>
                </a:ext>
              </a:extLst>
            </p:cNvPr>
            <p:cNvSpPr/>
            <p:nvPr/>
          </p:nvSpPr>
          <p:spPr>
            <a:xfrm>
              <a:off x="6833506" y="3148809"/>
              <a:ext cx="5180586" cy="1992738"/>
            </a:xfrm>
            <a:prstGeom prst="snip1Rect">
              <a:avLst/>
            </a:prstGeom>
            <a:solidFill>
              <a:srgbClr val="DAE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グループ化 37">
              <a:extLst>
                <a:ext uri="{FF2B5EF4-FFF2-40B4-BE49-F238E27FC236}">
                  <a16:creationId xmlns:a16="http://schemas.microsoft.com/office/drawing/2014/main" id="{7698CA3C-2721-C97B-BFE8-1F126CF8BAE5}"/>
                </a:ext>
              </a:extLst>
            </p:cNvPr>
            <p:cNvGrpSpPr/>
            <p:nvPr/>
          </p:nvGrpSpPr>
          <p:grpSpPr>
            <a:xfrm>
              <a:off x="6466859" y="3058180"/>
              <a:ext cx="5555300" cy="2119614"/>
              <a:chOff x="8693663" y="-192501"/>
              <a:chExt cx="5555300" cy="2119614"/>
            </a:xfrm>
          </p:grpSpPr>
          <p:sp>
            <p:nvSpPr>
              <p:cNvPr id="29" name="フリーフォーム: 図形 28">
                <a:extLst>
                  <a:ext uri="{FF2B5EF4-FFF2-40B4-BE49-F238E27FC236}">
                    <a16:creationId xmlns:a16="http://schemas.microsoft.com/office/drawing/2014/main" id="{9F8E57D7-3E15-9C66-7E8F-FA5A9F40FE21}"/>
                  </a:ext>
                </a:extLst>
              </p:cNvPr>
              <p:cNvSpPr/>
              <p:nvPr/>
            </p:nvSpPr>
            <p:spPr>
              <a:xfrm rot="14232559">
                <a:off x="12089334" y="-460119"/>
                <a:ext cx="1625668" cy="2160904"/>
              </a:xfrm>
              <a:custGeom>
                <a:avLst/>
                <a:gdLst>
                  <a:gd name="connsiteX0" fmla="*/ 1598848 w 1625668"/>
                  <a:gd name="connsiteY0" fmla="*/ 387065 h 2160904"/>
                  <a:gd name="connsiteX1" fmla="*/ 505779 w 1625668"/>
                  <a:gd name="connsiteY1" fmla="*/ 2083781 h 2160904"/>
                  <a:gd name="connsiteX2" fmla="*/ 273304 w 1625668"/>
                  <a:gd name="connsiteY2" fmla="*/ 2134084 h 2160904"/>
                  <a:gd name="connsiteX3" fmla="*/ 77123 w 1625668"/>
                  <a:gd name="connsiteY3" fmla="*/ 2007699 h 2160904"/>
                  <a:gd name="connsiteX4" fmla="*/ 26820 w 1625668"/>
                  <a:gd name="connsiteY4" fmla="*/ 1775223 h 2160904"/>
                  <a:gd name="connsiteX5" fmla="*/ 876454 w 1625668"/>
                  <a:gd name="connsiteY5" fmla="*/ 456379 h 2160904"/>
                  <a:gd name="connsiteX6" fmla="*/ 958277 w 1625668"/>
                  <a:gd name="connsiteY6" fmla="*/ 0 h 2160904"/>
                  <a:gd name="connsiteX7" fmla="*/ 1004472 w 1625668"/>
                  <a:gd name="connsiteY7" fmla="*/ 257663 h 2160904"/>
                  <a:gd name="connsiteX8" fmla="*/ 1119889 w 1625668"/>
                  <a:gd name="connsiteY8" fmla="*/ 78507 h 2160904"/>
                  <a:gd name="connsiteX9" fmla="*/ 1352364 w 1625668"/>
                  <a:gd name="connsiteY9" fmla="*/ 28205 h 2160904"/>
                  <a:gd name="connsiteX10" fmla="*/ 1548545 w 1625668"/>
                  <a:gd name="connsiteY10" fmla="*/ 154590 h 2160904"/>
                  <a:gd name="connsiteX11" fmla="*/ 1598848 w 1625668"/>
                  <a:gd name="connsiteY11" fmla="*/ 387065 h 216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668" h="2160904">
                    <a:moveTo>
                      <a:pt x="1598848" y="387065"/>
                    </a:moveTo>
                    <a:lnTo>
                      <a:pt x="505779" y="2083781"/>
                    </a:lnTo>
                    <a:cubicBezTo>
                      <a:pt x="455474" y="2161868"/>
                      <a:pt x="351391" y="2184389"/>
                      <a:pt x="273304" y="2134084"/>
                    </a:cubicBezTo>
                    <a:lnTo>
                      <a:pt x="77123" y="2007699"/>
                    </a:lnTo>
                    <a:cubicBezTo>
                      <a:pt x="-964" y="1957393"/>
                      <a:pt x="-23485" y="1853310"/>
                      <a:pt x="26820" y="1775223"/>
                    </a:cubicBezTo>
                    <a:lnTo>
                      <a:pt x="876454" y="456379"/>
                    </a:lnTo>
                    <a:lnTo>
                      <a:pt x="958277" y="0"/>
                    </a:lnTo>
                    <a:lnTo>
                      <a:pt x="1004472" y="257663"/>
                    </a:lnTo>
                    <a:lnTo>
                      <a:pt x="1119889" y="78507"/>
                    </a:lnTo>
                    <a:cubicBezTo>
                      <a:pt x="1170194" y="421"/>
                      <a:pt x="1274277" y="-22101"/>
                      <a:pt x="1352364" y="28205"/>
                    </a:cubicBezTo>
                    <a:lnTo>
                      <a:pt x="1548545" y="154590"/>
                    </a:lnTo>
                    <a:cubicBezTo>
                      <a:pt x="1626632" y="204895"/>
                      <a:pt x="1649153" y="308978"/>
                      <a:pt x="1598848" y="387065"/>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grpSp>
            <p:nvGrpSpPr>
              <p:cNvPr id="34" name="グループ化 33">
                <a:extLst>
                  <a:ext uri="{FF2B5EF4-FFF2-40B4-BE49-F238E27FC236}">
                    <a16:creationId xmlns:a16="http://schemas.microsoft.com/office/drawing/2014/main" id="{8D3B82B5-4601-6D7E-6FDB-B49E060CB714}"/>
                  </a:ext>
                </a:extLst>
              </p:cNvPr>
              <p:cNvGrpSpPr/>
              <p:nvPr/>
            </p:nvGrpSpPr>
            <p:grpSpPr>
              <a:xfrm>
                <a:off x="8693663" y="27310"/>
                <a:ext cx="5555300" cy="1899803"/>
                <a:chOff x="8693663" y="27310"/>
                <a:chExt cx="5555300" cy="1899803"/>
              </a:xfrm>
            </p:grpSpPr>
            <p:pic>
              <p:nvPicPr>
                <p:cNvPr id="20" name="図 19">
                  <a:extLst>
                    <a:ext uri="{FF2B5EF4-FFF2-40B4-BE49-F238E27FC236}">
                      <a16:creationId xmlns:a16="http://schemas.microsoft.com/office/drawing/2014/main" id="{5D56250C-D5C1-1FE3-8DBB-4685107DE26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10" b="98271" l="9982" r="89837">
                              <a14:foregroundMark x1="66062" y1="42075" x2="66062" y2="91066"/>
                              <a14:foregroundMark x1="70236" y1="53890" x2="65517" y2="34006"/>
                              <a14:foregroundMark x1="65517" y1="34006" x2="63884" y2="50432"/>
                              <a14:foregroundMark x1="68784" y1="66282" x2="64610" y2="84726"/>
                              <a14:foregroundMark x1="64610" y1="84726" x2="70962" y2="59078"/>
                              <a14:foregroundMark x1="70962" y1="59078" x2="70962" y2="59078"/>
                              <a14:foregroundMark x1="73321" y1="70029" x2="78766" y2="81556"/>
                              <a14:foregroundMark x1="74410" y1="80692" x2="69691" y2="97983"/>
                              <a14:foregroundMark x1="69691" y1="97983" x2="58258" y2="98271"/>
                              <a14:foregroundMark x1="58258" y1="98271" x2="61162" y2="75793"/>
                              <a14:foregroundMark x1="61162" y1="75793" x2="66606" y2="84726"/>
                              <a14:foregroundMark x1="36661" y1="86744" x2="22868" y2="66282"/>
                              <a14:foregroundMark x1="22868" y1="66282" x2="27768" y2="53602"/>
                              <a14:foregroundMark x1="27768" y1="53602" x2="30853" y2="83285"/>
                              <a14:foregroundMark x1="30853" y1="83285" x2="30309" y2="86744"/>
                              <a14:foregroundMark x1="31942" y1="55620" x2="33212" y2="51585"/>
                              <a14:foregroundMark x1="33938" y1="49856" x2="23230" y2="43516"/>
                              <a14:foregroundMark x1="23230" y1="43516" x2="23775" y2="59078"/>
                              <a14:foregroundMark x1="23775" y1="59078" x2="35753" y2="47262"/>
                              <a14:foregroundMark x1="35753" y1="47262" x2="27768" y2="37176"/>
                              <a14:foregroundMark x1="27768" y1="37176" x2="25590" y2="37176"/>
                              <a14:foregroundMark x1="35935" y1="72622" x2="36842" y2="95101"/>
                              <a14:foregroundMark x1="36842" y1="95101" x2="35572" y2="75793"/>
                              <a14:foregroundMark x1="35572" y1="75793" x2="39020" y2="72334"/>
                            </a14:backgroundRemoval>
                          </a14:imgEffect>
                        </a14:imgLayer>
                      </a14:imgProps>
                    </a:ext>
                  </a:extLst>
                </a:blip>
                <a:stretch>
                  <a:fillRect/>
                </a:stretch>
              </p:blipFill>
              <p:spPr>
                <a:xfrm>
                  <a:off x="9939300" y="601726"/>
                  <a:ext cx="1449652" cy="912939"/>
                </a:xfrm>
                <a:prstGeom prst="rect">
                  <a:avLst/>
                </a:prstGeom>
              </p:spPr>
            </p:pic>
            <p:pic>
              <p:nvPicPr>
                <p:cNvPr id="22" name="図 21">
                  <a:extLst>
                    <a:ext uri="{FF2B5EF4-FFF2-40B4-BE49-F238E27FC236}">
                      <a16:creationId xmlns:a16="http://schemas.microsoft.com/office/drawing/2014/main" id="{95749E25-8BA8-56FF-CB17-CC2CD5D35BF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2" b="96296" l="9851" r="89851">
                              <a14:foregroundMark x1="54030" y1="31624" x2="44179" y2="16524"/>
                              <a14:foregroundMark x1="44179" y1="16524" x2="60000" y2="18803"/>
                              <a14:foregroundMark x1="60000" y1="18803" x2="54925" y2="30484"/>
                              <a14:foregroundMark x1="68060" y1="33048" x2="62687" y2="57265"/>
                              <a14:foregroundMark x1="62687" y1="57265" x2="55224" y2="33048"/>
                              <a14:foregroundMark x1="55224" y1="33048" x2="57612" y2="31624"/>
                              <a14:foregroundMark x1="71940" y1="66382" x2="51642" y2="69231"/>
                              <a14:foregroundMark x1="51642" y1="69231" x2="51940" y2="66382"/>
                              <a14:foregroundMark x1="52836" y1="50427" x2="52836" y2="37607"/>
                              <a14:foregroundMark x1="50448" y1="35043" x2="50448" y2="35043"/>
                              <a14:foregroundMark x1="51045" y1="37607" x2="46269" y2="37607"/>
                              <a14:foregroundMark x1="27164" y1="64957" x2="29254" y2="79772"/>
                              <a14:foregroundMark x1="29254" y1="79772" x2="29851" y2="79487"/>
                              <a14:foregroundMark x1="25373" y1="66952" x2="20299" y2="64672"/>
                              <a14:foregroundMark x1="71045" y1="84615" x2="65373" y2="83191"/>
                              <a14:foregroundMark x1="74627" y1="91453" x2="52537" y2="92023"/>
                              <a14:foregroundMark x1="52537" y1="92023" x2="51343" y2="91453"/>
                              <a14:foregroundMark x1="74627" y1="93447" x2="72239" y2="93732"/>
                              <a14:foregroundMark x1="76418" y1="63248" x2="41791" y2="64672"/>
                              <a14:foregroundMark x1="41791" y1="64672" x2="51343" y2="71225"/>
                              <a14:foregroundMark x1="52239" y1="78917" x2="30746" y2="64103"/>
                              <a14:foregroundMark x1="45373" y1="78632" x2="30448" y2="78063"/>
                              <a14:foregroundMark x1="52836" y1="80627" x2="29851" y2="80342"/>
                              <a14:foregroundMark x1="51940" y1="81197" x2="26269" y2="80627"/>
                              <a14:foregroundMark x1="74627" y1="96296" x2="74627" y2="96296"/>
                            </a14:backgroundRemoval>
                          </a14:imgEffect>
                        </a14:imgLayer>
                      </a14:imgProps>
                    </a:ext>
                  </a:extLst>
                </a:blip>
                <a:stretch>
                  <a:fillRect/>
                </a:stretch>
              </p:blipFill>
              <p:spPr>
                <a:xfrm>
                  <a:off x="11136690" y="777385"/>
                  <a:ext cx="869524" cy="911054"/>
                </a:xfrm>
                <a:prstGeom prst="rect">
                  <a:avLst/>
                </a:prstGeom>
              </p:spPr>
            </p:pic>
            <p:pic>
              <p:nvPicPr>
                <p:cNvPr id="24" name="図 23">
                  <a:extLst>
                    <a:ext uri="{FF2B5EF4-FFF2-40B4-BE49-F238E27FC236}">
                      <a16:creationId xmlns:a16="http://schemas.microsoft.com/office/drawing/2014/main" id="{ACBAF05A-F56B-4C5B-AFFD-57D28386FD1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645" b="93909" l="9953" r="89573">
                              <a14:foregroundMark x1="71090" y1="93909" x2="36493" y2="93909"/>
                            </a14:backgroundRemoval>
                          </a14:imgEffect>
                        </a14:imgLayer>
                      </a14:imgProps>
                    </a:ext>
                  </a:extLst>
                </a:blip>
                <a:stretch>
                  <a:fillRect/>
                </a:stretch>
              </p:blipFill>
              <p:spPr>
                <a:xfrm flipH="1">
                  <a:off x="9579399" y="344179"/>
                  <a:ext cx="680285" cy="635148"/>
                </a:xfrm>
                <a:prstGeom prst="rect">
                  <a:avLst/>
                </a:prstGeom>
              </p:spPr>
            </p:pic>
            <p:sp>
              <p:nvSpPr>
                <p:cNvPr id="25" name="テキスト ボックス 24">
                  <a:extLst>
                    <a:ext uri="{FF2B5EF4-FFF2-40B4-BE49-F238E27FC236}">
                      <a16:creationId xmlns:a16="http://schemas.microsoft.com/office/drawing/2014/main" id="{F06B0DA0-8962-0A0A-601A-4DF1925B2D40}"/>
                    </a:ext>
                  </a:extLst>
                </p:cNvPr>
                <p:cNvSpPr txBox="1"/>
                <p:nvPr/>
              </p:nvSpPr>
              <p:spPr>
                <a:xfrm>
                  <a:off x="8693663" y="27310"/>
                  <a:ext cx="3498337" cy="307777"/>
                </a:xfrm>
                <a:prstGeom prst="rect">
                  <a:avLst/>
                </a:prstGeom>
                <a:noFill/>
              </p:spPr>
              <p:txBody>
                <a:bodyPr wrap="square" rtlCol="0">
                  <a:spAutoFit/>
                </a:bodyPr>
                <a:lstStyle/>
                <a:p>
                  <a:pPr algn="ctr"/>
                  <a:r>
                    <a:rPr lang="ja-JP" altLang="en-US" sz="1400" b="1" dirty="0">
                      <a:latin typeface="BIZ UDPゴシック" panose="020B0400000000000000" pitchFamily="50" charset="-128"/>
                      <a:ea typeface="BIZ UDPゴシック" panose="020B0400000000000000" pitchFamily="50" charset="-128"/>
                    </a:rPr>
                    <a:t>＜訓練（机上訓練でもＯＫ）＞</a:t>
                  </a:r>
                  <a:endParaRPr lang="en-US" altLang="ja-JP" sz="1400" b="1"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DD0032EF-B0BE-A0C3-CA00-E0C71F072D59}"/>
                    </a:ext>
                  </a:extLst>
                </p:cNvPr>
                <p:cNvSpPr txBox="1"/>
                <p:nvPr/>
              </p:nvSpPr>
              <p:spPr>
                <a:xfrm>
                  <a:off x="11753087" y="370893"/>
                  <a:ext cx="2495876" cy="461665"/>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役割分担の確認、段取りの確認</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担当不在時の対応　など</a:t>
                  </a:r>
                  <a:endParaRPr lang="en-US" altLang="ja-JP" sz="14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F003D37D-E275-F6BA-B2B4-19A039CD2F93}"/>
                    </a:ext>
                  </a:extLst>
                </p:cNvPr>
                <p:cNvSpPr txBox="1"/>
                <p:nvPr/>
              </p:nvSpPr>
              <p:spPr>
                <a:xfrm>
                  <a:off x="9183239" y="514283"/>
                  <a:ext cx="569542" cy="276999"/>
                </a:xfrm>
                <a:prstGeom prst="rect">
                  <a:avLst/>
                </a:prstGeom>
                <a:noFill/>
              </p:spPr>
              <p:txBody>
                <a:bodyPr wrap="square" rtlCol="0">
                  <a:spAutoFit/>
                </a:bodyPr>
                <a:lstStyle/>
                <a:p>
                  <a:r>
                    <a:rPr lang="ja-JP" altLang="en-US" sz="1200" dirty="0">
                      <a:solidFill>
                        <a:srgbClr val="002060"/>
                      </a:solidFill>
                      <a:latin typeface="BIZ UDPゴシック" panose="020B0400000000000000" pitchFamily="50" charset="-128"/>
                      <a:ea typeface="BIZ UDPゴシック" panose="020B0400000000000000" pitchFamily="50" charset="-128"/>
                    </a:rPr>
                    <a:t>統括</a:t>
                  </a:r>
                  <a:endParaRPr lang="en-US" altLang="ja-JP" sz="1400" dirty="0">
                    <a:solidFill>
                      <a:srgbClr val="002060"/>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E12EF5F4-2BB0-7B58-5807-A9FE38228622}"/>
                    </a:ext>
                  </a:extLst>
                </p:cNvPr>
                <p:cNvSpPr txBox="1"/>
                <p:nvPr/>
              </p:nvSpPr>
              <p:spPr>
                <a:xfrm>
                  <a:off x="9794602" y="1502564"/>
                  <a:ext cx="869524" cy="276999"/>
                </a:xfrm>
                <a:prstGeom prst="rect">
                  <a:avLst/>
                </a:prstGeom>
                <a:noFill/>
              </p:spPr>
              <p:txBody>
                <a:bodyPr wrap="square" rtlCol="0">
                  <a:spAutoFit/>
                </a:bodyPr>
                <a:lstStyle/>
                <a:p>
                  <a:r>
                    <a:rPr lang="ja-JP" altLang="en-US" sz="1200" dirty="0">
                      <a:solidFill>
                        <a:srgbClr val="002060"/>
                      </a:solidFill>
                      <a:latin typeface="BIZ UDPゴシック" panose="020B0400000000000000" pitchFamily="50" charset="-128"/>
                      <a:ea typeface="BIZ UDPゴシック" panose="020B0400000000000000" pitchFamily="50" charset="-128"/>
                    </a:rPr>
                    <a:t>情報収集</a:t>
                  </a:r>
                  <a:endParaRPr lang="en-US" altLang="ja-JP" sz="1400" dirty="0">
                    <a:solidFill>
                      <a:srgbClr val="002060"/>
                    </a:solidFill>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43988288-92A7-E813-86DB-CF7A39AF467C}"/>
                    </a:ext>
                  </a:extLst>
                </p:cNvPr>
                <p:cNvSpPr txBox="1"/>
                <p:nvPr/>
              </p:nvSpPr>
              <p:spPr>
                <a:xfrm>
                  <a:off x="10424405" y="575929"/>
                  <a:ext cx="1076832" cy="276999"/>
                </a:xfrm>
                <a:prstGeom prst="rect">
                  <a:avLst/>
                </a:prstGeom>
                <a:noFill/>
              </p:spPr>
              <p:txBody>
                <a:bodyPr wrap="square" rtlCol="0">
                  <a:spAutoFit/>
                </a:bodyPr>
                <a:lstStyle/>
                <a:p>
                  <a:r>
                    <a:rPr lang="ja-JP" altLang="en-US" sz="1200" dirty="0">
                      <a:solidFill>
                        <a:srgbClr val="002060"/>
                      </a:solidFill>
                      <a:latin typeface="BIZ UDPゴシック" panose="020B0400000000000000" pitchFamily="50" charset="-128"/>
                      <a:ea typeface="BIZ UDPゴシック" panose="020B0400000000000000" pitchFamily="50" charset="-128"/>
                    </a:rPr>
                    <a:t>利用者対応</a:t>
                  </a:r>
                  <a:endParaRPr lang="en-US" altLang="ja-JP" sz="1400" dirty="0">
                    <a:solidFill>
                      <a:srgbClr val="002060"/>
                    </a:solidFill>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632DBE3D-0EB3-213F-7F29-01A27BB68FF0}"/>
                    </a:ext>
                  </a:extLst>
                </p:cNvPr>
                <p:cNvSpPr txBox="1"/>
                <p:nvPr/>
              </p:nvSpPr>
              <p:spPr>
                <a:xfrm>
                  <a:off x="11344305" y="1650114"/>
                  <a:ext cx="613810" cy="276999"/>
                </a:xfrm>
                <a:prstGeom prst="rect">
                  <a:avLst/>
                </a:prstGeom>
                <a:noFill/>
              </p:spPr>
              <p:txBody>
                <a:bodyPr wrap="square" rtlCol="0">
                  <a:spAutoFit/>
                </a:bodyPr>
                <a:lstStyle/>
                <a:p>
                  <a:r>
                    <a:rPr lang="ja-JP" altLang="en-US" sz="1200" dirty="0">
                      <a:solidFill>
                        <a:srgbClr val="002060"/>
                      </a:solidFill>
                      <a:latin typeface="BIZ UDPゴシック" panose="020B0400000000000000" pitchFamily="50" charset="-128"/>
                      <a:ea typeface="BIZ UDPゴシック" panose="020B0400000000000000" pitchFamily="50" charset="-128"/>
                    </a:rPr>
                    <a:t>連絡</a:t>
                  </a:r>
                  <a:endParaRPr lang="en-US" altLang="ja-JP" sz="1400" dirty="0">
                    <a:solidFill>
                      <a:srgbClr val="002060"/>
                    </a:solidFill>
                    <a:latin typeface="BIZ UDPゴシック" panose="020B0400000000000000" pitchFamily="50" charset="-128"/>
                    <a:ea typeface="BIZ UDPゴシック" panose="020B0400000000000000" pitchFamily="50" charset="-128"/>
                  </a:endParaRPr>
                </a:p>
              </p:txBody>
            </p:sp>
          </p:grpSp>
        </p:grpSp>
      </p:grpSp>
      <p:pic>
        <p:nvPicPr>
          <p:cNvPr id="44" name="オーディオ 43">
            <a:hlinkClick r:id="" action="ppaction://media"/>
            <a:extLst>
              <a:ext uri="{FF2B5EF4-FFF2-40B4-BE49-F238E27FC236}">
                <a16:creationId xmlns:a16="http://schemas.microsoft.com/office/drawing/2014/main" id="{B041A8C2-F0AB-E31B-DCFF-4AB331F38F0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8764447"/>
      </p:ext>
    </p:extLst>
  </p:cSld>
  <p:clrMapOvr>
    <a:masterClrMapping/>
  </p:clrMapOvr>
  <mc:AlternateContent xmlns:mc="http://schemas.openxmlformats.org/markup-compatibility/2006" xmlns:p14="http://schemas.microsoft.com/office/powerpoint/2010/main">
    <mc:Choice Requires="p14">
      <p:transition spd="slow" p14:dur="2000" advTm="39303"/>
    </mc:Choice>
    <mc:Fallback xmlns="">
      <p:transition spd="slow" advTm="3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10" presetClass="entr" presetSubtype="0" fill="hold" nodeType="afterEffect">
                                  <p:stCondLst>
                                    <p:cond delay="250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8CA294F-4272-4AF4-34AA-C004A2DC9F3C}"/>
              </a:ext>
            </a:extLst>
          </p:cNvPr>
          <p:cNvSpPr txBox="1"/>
          <p:nvPr/>
        </p:nvSpPr>
        <p:spPr>
          <a:xfrm>
            <a:off x="500348" y="887090"/>
            <a:ext cx="5629275" cy="892552"/>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⑤</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秘密保持に関すること</a:t>
            </a:r>
            <a:endPar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B4FF22EE-AE8A-D342-5962-E20C13E251AE}"/>
              </a:ext>
            </a:extLst>
          </p:cNvPr>
          <p:cNvSpPr txBox="1"/>
          <p:nvPr/>
        </p:nvSpPr>
        <p:spPr>
          <a:xfrm>
            <a:off x="589407" y="1630460"/>
            <a:ext cx="10133690" cy="1268168"/>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他の事業者等に対して、利用者又はその家族に関する情報を</a:t>
            </a:r>
            <a:endParaRPr lang="en-US"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r>
              <a:rPr lang="ja-JP" altLang="en-US"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提供する際は、利用者だけでなく、その家族の同意を得ること。</a:t>
            </a:r>
            <a:endParaRPr lang="en-US"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nSpc>
                <a:spcPct val="150000"/>
              </a:lnSpc>
              <a:buFont typeface="Wingdings" panose="05000000000000000000" pitchFamily="2" charset="2"/>
              <a:buChar char="Ø"/>
            </a:pPr>
            <a:r>
              <a:rPr lang="ja-JP" altLang="en-US" dirty="0">
                <a:effectLst/>
                <a:latin typeface="BIZ UDPゴシック" panose="020B0400000000000000" pitchFamily="50" charset="-128"/>
                <a:ea typeface="BIZ UDPゴシック" panose="020B0400000000000000" pitchFamily="50" charset="-128"/>
                <a:cs typeface="Times New Roman" panose="02020603050405020304" pitchFamily="18" charset="0"/>
              </a:rPr>
              <a:t>サービスを提供する従業者全員分の秘密保持</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誓約書を</a:t>
            </a:r>
            <a:r>
              <a:rPr lang="ja-JP" altLang="en-US" dirty="0">
                <a:effectLst/>
                <a:latin typeface="BIZ UDPゴシック" panose="020B0400000000000000" pitchFamily="50" charset="-128"/>
                <a:ea typeface="BIZ UDPゴシック" panose="020B0400000000000000" pitchFamily="50" charset="-128"/>
                <a:cs typeface="Times New Roman" panose="02020603050405020304" pitchFamily="18" charset="0"/>
              </a:rPr>
              <a:t>取ってください。</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DF316B31-1D0C-4784-38C0-574B2BE4A21A}"/>
              </a:ext>
            </a:extLst>
          </p:cNvPr>
          <p:cNvGrpSpPr/>
          <p:nvPr/>
        </p:nvGrpSpPr>
        <p:grpSpPr>
          <a:xfrm>
            <a:off x="328184" y="3823766"/>
            <a:ext cx="10788163" cy="3934818"/>
            <a:chOff x="436884" y="3402247"/>
            <a:chExt cx="10788163" cy="3934818"/>
          </a:xfrm>
        </p:grpSpPr>
        <p:sp>
          <p:nvSpPr>
            <p:cNvPr id="5" name="四角形: 角を丸くする 4">
              <a:extLst>
                <a:ext uri="{FF2B5EF4-FFF2-40B4-BE49-F238E27FC236}">
                  <a16:creationId xmlns:a16="http://schemas.microsoft.com/office/drawing/2014/main" id="{753E1E27-1A06-FD46-F571-D4C3167A72CA}"/>
                </a:ext>
              </a:extLst>
            </p:cNvPr>
            <p:cNvSpPr/>
            <p:nvPr/>
          </p:nvSpPr>
          <p:spPr>
            <a:xfrm>
              <a:off x="890888" y="3714724"/>
              <a:ext cx="10334159" cy="24110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88866CEC-02DF-8DFE-6FA7-AC10413EE4C0}"/>
                </a:ext>
              </a:extLst>
            </p:cNvPr>
            <p:cNvGrpSpPr/>
            <p:nvPr/>
          </p:nvGrpSpPr>
          <p:grpSpPr>
            <a:xfrm>
              <a:off x="436884" y="3402247"/>
              <a:ext cx="3590150" cy="556397"/>
              <a:chOff x="5638698" y="476044"/>
              <a:chExt cx="3752421" cy="955270"/>
            </a:xfrm>
          </p:grpSpPr>
          <p:sp>
            <p:nvSpPr>
              <p:cNvPr id="7" name="フリーフォーム: 図形 6">
                <a:extLst>
                  <a:ext uri="{FF2B5EF4-FFF2-40B4-BE49-F238E27FC236}">
                    <a16:creationId xmlns:a16="http://schemas.microsoft.com/office/drawing/2014/main" id="{D6D8C130-FE2C-BBBB-A7DF-CAC8B5F3FE48}"/>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8" name="フローチャート: 記憶データ 7">
                <a:extLst>
                  <a:ext uri="{FF2B5EF4-FFF2-40B4-BE49-F238E27FC236}">
                    <a16:creationId xmlns:a16="http://schemas.microsoft.com/office/drawing/2014/main" id="{0F4E4DAC-F730-8E73-19B6-779DA6FEFD0C}"/>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73ABB995-898D-EC6F-3058-22B403FCCD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0" name="テキスト ボックス 9">
                <a:extLst>
                  <a:ext uri="{FF2B5EF4-FFF2-40B4-BE49-F238E27FC236}">
                    <a16:creationId xmlns:a16="http://schemas.microsoft.com/office/drawing/2014/main" id="{C5880439-B349-E574-3D41-1715CC6A3FDC}"/>
                  </a:ext>
                </a:extLst>
              </p:cNvPr>
              <p:cNvSpPr txBox="1"/>
              <p:nvPr/>
            </p:nvSpPr>
            <p:spPr>
              <a:xfrm>
                <a:off x="6113223" y="591693"/>
                <a:ext cx="2826384" cy="686943"/>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1" name="テキスト ボックス 10">
              <a:extLst>
                <a:ext uri="{FF2B5EF4-FFF2-40B4-BE49-F238E27FC236}">
                  <a16:creationId xmlns:a16="http://schemas.microsoft.com/office/drawing/2014/main" id="{A86CD83D-641C-3349-2E64-D429C20F6D50}"/>
                </a:ext>
              </a:extLst>
            </p:cNvPr>
            <p:cNvSpPr txBox="1"/>
            <p:nvPr/>
          </p:nvSpPr>
          <p:spPr>
            <a:xfrm>
              <a:off x="1192549" y="3906895"/>
              <a:ext cx="9843313" cy="3430170"/>
            </a:xfrm>
            <a:prstGeom prst="rect">
              <a:avLst/>
            </a:prstGeom>
            <a:noFill/>
          </p:spPr>
          <p:txBody>
            <a:bodyPr wrap="square" rtlCol="0">
              <a:spAutoFit/>
            </a:bodyPr>
            <a:lstStyle/>
            <a:p>
              <a:pPr>
                <a:lnSpc>
                  <a:spcPct val="150000"/>
                </a:lnSpc>
              </a:pPr>
              <a:r>
                <a:rPr lang="ja-JP" altLang="en-US" dirty="0">
                  <a:latin typeface="BIZ UDPゴシック" panose="020B0400000000000000" pitchFamily="50" charset="-128"/>
                  <a:ea typeface="BIZ UDPゴシック" panose="020B0400000000000000" pitchFamily="50" charset="-128"/>
                </a:rPr>
                <a:t>・利用者の</a:t>
              </a:r>
              <a:r>
                <a:rPr kumimoji="1" lang="ja-JP" altLang="en-US" dirty="0">
                  <a:latin typeface="BIZ UDPゴシック" panose="020B0400000000000000" pitchFamily="50" charset="-128"/>
                  <a:ea typeface="BIZ UDPゴシック" panose="020B0400000000000000" pitchFamily="50" charset="-128"/>
                </a:rPr>
                <a:t>事情により、利用者家族の同意を得るのが難しい場合は、理由を記載する等、記録を残しておくことが望ましいです。</a:t>
              </a:r>
              <a:endParaRPr lang="en-US" altLang="ja-JP" dirty="0">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利用者等の個人情報を保護するため、</a:t>
              </a:r>
              <a:r>
                <a:rPr lang="ja-JP" altLang="en-US" dirty="0">
                  <a:effectLst/>
                  <a:latin typeface="BIZ UDPゴシック" panose="020B0400000000000000" pitchFamily="50" charset="-128"/>
                  <a:ea typeface="BIZ UDPゴシック" panose="020B0400000000000000" pitchFamily="50" charset="-128"/>
                  <a:cs typeface="Times New Roman" panose="02020603050405020304" pitchFamily="18" charset="0"/>
                </a:rPr>
                <a:t>法人（事業者）の代表及び役員であったとしても、</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障害福祉サービス事業の従業者及び管理者として業務に従事する以上は、</a:t>
              </a:r>
              <a:r>
                <a:rPr lang="ja-JP" altLang="en-US" dirty="0">
                  <a:effectLst/>
                  <a:latin typeface="BIZ UDPゴシック" panose="020B0400000000000000" pitchFamily="50" charset="-128"/>
                  <a:ea typeface="BIZ UDPゴシック" panose="020B0400000000000000" pitchFamily="50" charset="-128"/>
                  <a:cs typeface="Times New Roman" panose="02020603050405020304" pitchFamily="18" charset="0"/>
                </a:rPr>
                <a:t>秘密保持について必要な</a:t>
              </a:r>
              <a:r>
                <a:rPr lang="ja-JP"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rPr>
                <a:t>措置を講じてください。</a:t>
              </a:r>
              <a:endParaRPr lang="en-US" altLang="ja-JP"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en-US" altLang="ja-JP"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50000"/>
                </a:lnSpc>
              </a:pP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endParaRPr kumimoji="1" lang="en-US" altLang="ja-JP" sz="2000" dirty="0">
                <a:latin typeface="BIZ UDPゴシック" panose="020B0400000000000000" pitchFamily="50" charset="-128"/>
                <a:ea typeface="BIZ UDPゴシック" panose="020B0400000000000000" pitchFamily="50" charset="-128"/>
              </a:endParaRPr>
            </a:p>
          </p:txBody>
        </p:sp>
      </p:grpSp>
      <p:grpSp>
        <p:nvGrpSpPr>
          <p:cNvPr id="22" name="グループ化 21">
            <a:extLst>
              <a:ext uri="{FF2B5EF4-FFF2-40B4-BE49-F238E27FC236}">
                <a16:creationId xmlns:a16="http://schemas.microsoft.com/office/drawing/2014/main" id="{6C21FBF7-D489-666E-E102-51FB3DA34237}"/>
              </a:ext>
            </a:extLst>
          </p:cNvPr>
          <p:cNvGrpSpPr/>
          <p:nvPr/>
        </p:nvGrpSpPr>
        <p:grpSpPr>
          <a:xfrm>
            <a:off x="10041630" y="471478"/>
            <a:ext cx="2246472" cy="1013056"/>
            <a:chOff x="14472186" y="786723"/>
            <a:chExt cx="2431538" cy="1268168"/>
          </a:xfrm>
        </p:grpSpPr>
        <p:sp>
          <p:nvSpPr>
            <p:cNvPr id="29" name="四角形: メモ 28">
              <a:extLst>
                <a:ext uri="{FF2B5EF4-FFF2-40B4-BE49-F238E27FC236}">
                  <a16:creationId xmlns:a16="http://schemas.microsoft.com/office/drawing/2014/main" id="{5404FA75-D9E8-6E5A-0867-4BD7165C3F74}"/>
                </a:ext>
              </a:extLst>
            </p:cNvPr>
            <p:cNvSpPr/>
            <p:nvPr/>
          </p:nvSpPr>
          <p:spPr>
            <a:xfrm>
              <a:off x="14472186" y="786723"/>
              <a:ext cx="2061706" cy="1268168"/>
            </a:xfrm>
            <a:prstGeom prst="foldedCorner">
              <a:avLst/>
            </a:prstGeom>
            <a:solidFill>
              <a:schemeClr val="accent1">
                <a:lumMod val="20000"/>
                <a:lumOff val="8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36965631-81E1-70E0-D48D-ACB821BF1FED}"/>
                </a:ext>
              </a:extLst>
            </p:cNvPr>
            <p:cNvSpPr txBox="1"/>
            <p:nvPr/>
          </p:nvSpPr>
          <p:spPr>
            <a:xfrm>
              <a:off x="14501226" y="1022910"/>
              <a:ext cx="2402498" cy="677108"/>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緊急連絡先</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関係性：兄</a:t>
              </a:r>
              <a:endParaRPr kumimoji="1"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090-××××-</a:t>
              </a:r>
              <a:r>
                <a:rPr lang="ja-JP" altLang="en-US"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32" name="グループ化 31">
            <a:extLst>
              <a:ext uri="{FF2B5EF4-FFF2-40B4-BE49-F238E27FC236}">
                <a16:creationId xmlns:a16="http://schemas.microsoft.com/office/drawing/2014/main" id="{6F48A717-D28E-40BD-477D-2EC76DA59371}"/>
              </a:ext>
            </a:extLst>
          </p:cNvPr>
          <p:cNvGrpSpPr/>
          <p:nvPr/>
        </p:nvGrpSpPr>
        <p:grpSpPr>
          <a:xfrm>
            <a:off x="5994478" y="2470869"/>
            <a:ext cx="2859980" cy="1916261"/>
            <a:chOff x="6305371" y="2409942"/>
            <a:chExt cx="2859980" cy="1916261"/>
          </a:xfrm>
        </p:grpSpPr>
        <p:pic>
          <p:nvPicPr>
            <p:cNvPr id="28" name="図 27">
              <a:extLst>
                <a:ext uri="{FF2B5EF4-FFF2-40B4-BE49-F238E27FC236}">
                  <a16:creationId xmlns:a16="http://schemas.microsoft.com/office/drawing/2014/main" id="{CE229EB6-F8A1-E2B6-530F-09D372A8D31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3213" y1="46957" x2="55784" y2="44638"/>
                          <a14:foregroundMark x1="60925" y1="58841" x2="59897" y2="57681"/>
                          <a14:foregroundMark x1="64524" y1="71014" x2="58612" y2="56812"/>
                          <a14:foregroundMark x1="58612" y1="56812" x2="61440" y2="55362"/>
                          <a14:foregroundMark x1="64524" y1="71594" x2="49357" y2="65217"/>
                          <a14:foregroundMark x1="49357" y1="65217" x2="50129" y2="64058"/>
                          <a14:foregroundMark x1="63496" y1="69275" x2="50386" y2="64638"/>
                          <a14:foregroundMark x1="50386" y1="64638" x2="54756" y2="62319"/>
                          <a14:foregroundMark x1="65553" y1="71594" x2="46787" y2="70435"/>
                          <a14:backgroundMark x1="9254" y1="42319" x2="35990" y2="77971"/>
                          <a14:backgroundMark x1="35990" y1="77971" x2="35990" y2="79710"/>
                        </a14:backgroundRemoval>
                      </a14:imgEffect>
                    </a14:imgLayer>
                  </a14:imgProps>
                </a:ext>
              </a:extLst>
            </a:blip>
            <a:stretch>
              <a:fillRect/>
            </a:stretch>
          </p:blipFill>
          <p:spPr>
            <a:xfrm>
              <a:off x="6305371" y="3058035"/>
              <a:ext cx="1429905" cy="1268168"/>
            </a:xfrm>
            <a:prstGeom prst="rect">
              <a:avLst/>
            </a:prstGeom>
          </p:spPr>
        </p:pic>
        <p:grpSp>
          <p:nvGrpSpPr>
            <p:cNvPr id="27" name="グループ化 26">
              <a:extLst>
                <a:ext uri="{FF2B5EF4-FFF2-40B4-BE49-F238E27FC236}">
                  <a16:creationId xmlns:a16="http://schemas.microsoft.com/office/drawing/2014/main" id="{451A455D-155B-034A-6B28-A9298F17677F}"/>
                </a:ext>
              </a:extLst>
            </p:cNvPr>
            <p:cNvGrpSpPr/>
            <p:nvPr/>
          </p:nvGrpSpPr>
          <p:grpSpPr>
            <a:xfrm>
              <a:off x="7347221" y="2409942"/>
              <a:ext cx="1818130" cy="1586676"/>
              <a:chOff x="12888706" y="2796041"/>
              <a:chExt cx="1818130" cy="1586676"/>
            </a:xfrm>
          </p:grpSpPr>
          <p:sp>
            <p:nvSpPr>
              <p:cNvPr id="34" name="フリーフォーム: 図形 33">
                <a:extLst>
                  <a:ext uri="{FF2B5EF4-FFF2-40B4-BE49-F238E27FC236}">
                    <a16:creationId xmlns:a16="http://schemas.microsoft.com/office/drawing/2014/main" id="{8597E3BB-B087-3E32-1E21-A3F7231C1EF4}"/>
                  </a:ext>
                </a:extLst>
              </p:cNvPr>
              <p:cNvSpPr/>
              <p:nvPr/>
            </p:nvSpPr>
            <p:spPr>
              <a:xfrm rot="13492426">
                <a:off x="12951026" y="2796041"/>
                <a:ext cx="1590314" cy="1586676"/>
              </a:xfrm>
              <a:custGeom>
                <a:avLst/>
                <a:gdLst>
                  <a:gd name="connsiteX0" fmla="*/ 599529 w 1590314"/>
                  <a:gd name="connsiteY0" fmla="*/ 396475 h 1586676"/>
                  <a:gd name="connsiteX1" fmla="*/ 622679 w 1590314"/>
                  <a:gd name="connsiteY1" fmla="*/ 503052 h 1586676"/>
                  <a:gd name="connsiteX2" fmla="*/ 1071397 w 1590314"/>
                  <a:gd name="connsiteY2" fmla="*/ 56314 h 1586676"/>
                  <a:gd name="connsiteX3" fmla="*/ 1344765 w 1590314"/>
                  <a:gd name="connsiteY3" fmla="*/ 56918 h 1586676"/>
                  <a:gd name="connsiteX4" fmla="*/ 1534000 w 1590314"/>
                  <a:gd name="connsiteY4" fmla="*/ 246992 h 1586676"/>
                  <a:gd name="connsiteX5" fmla="*/ 1533395 w 1590314"/>
                  <a:gd name="connsiteY5" fmla="*/ 520360 h 1586676"/>
                  <a:gd name="connsiteX6" fmla="*/ 518917 w 1590314"/>
                  <a:gd name="connsiteY6" fmla="*/ 1530363 h 1586676"/>
                  <a:gd name="connsiteX7" fmla="*/ 245548 w 1590314"/>
                  <a:gd name="connsiteY7" fmla="*/ 1529758 h 1586676"/>
                  <a:gd name="connsiteX8" fmla="*/ 56314 w 1590314"/>
                  <a:gd name="connsiteY8" fmla="*/ 1339685 h 1586676"/>
                  <a:gd name="connsiteX9" fmla="*/ 56918 w 1590314"/>
                  <a:gd name="connsiteY9" fmla="*/ 1066317 h 1586676"/>
                  <a:gd name="connsiteX10" fmla="*/ 563603 w 1590314"/>
                  <a:gd name="connsiteY10" fmla="*/ 561868 h 158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314" h="1586676">
                    <a:moveTo>
                      <a:pt x="599529" y="396475"/>
                    </a:moveTo>
                    <a:lnTo>
                      <a:pt x="622679" y="503052"/>
                    </a:lnTo>
                    <a:lnTo>
                      <a:pt x="1071397" y="56314"/>
                    </a:lnTo>
                    <a:cubicBezTo>
                      <a:pt x="1147052" y="-19008"/>
                      <a:pt x="1269444" y="-18737"/>
                      <a:pt x="1344765" y="56918"/>
                    </a:cubicBezTo>
                    <a:lnTo>
                      <a:pt x="1534000" y="246992"/>
                    </a:lnTo>
                    <a:cubicBezTo>
                      <a:pt x="1609321" y="322647"/>
                      <a:pt x="1609051" y="445039"/>
                      <a:pt x="1533395" y="520360"/>
                    </a:cubicBezTo>
                    <a:lnTo>
                      <a:pt x="518917" y="1530363"/>
                    </a:lnTo>
                    <a:cubicBezTo>
                      <a:pt x="443261" y="1605684"/>
                      <a:pt x="320870" y="1605413"/>
                      <a:pt x="245548" y="1529758"/>
                    </a:cubicBezTo>
                    <a:lnTo>
                      <a:pt x="56314" y="1339685"/>
                    </a:lnTo>
                    <a:cubicBezTo>
                      <a:pt x="-19008" y="1264029"/>
                      <a:pt x="-18737" y="1141638"/>
                      <a:pt x="56918" y="1066317"/>
                    </a:cubicBezTo>
                    <a:lnTo>
                      <a:pt x="563603" y="561868"/>
                    </a:ln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1" name="テキスト ボックス 30">
                <a:extLst>
                  <a:ext uri="{FF2B5EF4-FFF2-40B4-BE49-F238E27FC236}">
                    <a16:creationId xmlns:a16="http://schemas.microsoft.com/office/drawing/2014/main" id="{513675C1-B80B-63BA-F62E-ECBCF8F72EB3}"/>
                  </a:ext>
                </a:extLst>
              </p:cNvPr>
              <p:cNvSpPr txBox="1"/>
              <p:nvPr/>
            </p:nvSpPr>
            <p:spPr>
              <a:xfrm>
                <a:off x="12888706" y="3259000"/>
                <a:ext cx="1818130" cy="600164"/>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なんで勝手に連絡先共有してるの？</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同意してないんだけど</a:t>
                </a:r>
                <a:r>
                  <a:rPr lang="en-US" altLang="ja-JP" sz="1100" dirty="0">
                    <a:latin typeface="BIZ UDPゴシック" panose="020B0400000000000000" pitchFamily="50" charset="-128"/>
                    <a:ea typeface="BIZ UDPゴシック" panose="020B0400000000000000" pitchFamily="50" charset="-128"/>
                  </a:rPr>
                  <a:t>‼</a:t>
                </a:r>
              </a:p>
            </p:txBody>
          </p:sp>
        </p:grpSp>
      </p:grpSp>
      <p:grpSp>
        <p:nvGrpSpPr>
          <p:cNvPr id="33" name="グループ化 32">
            <a:extLst>
              <a:ext uri="{FF2B5EF4-FFF2-40B4-BE49-F238E27FC236}">
                <a16:creationId xmlns:a16="http://schemas.microsoft.com/office/drawing/2014/main" id="{C258674D-FFB6-BB00-FB91-2E660B0D226F}"/>
              </a:ext>
            </a:extLst>
          </p:cNvPr>
          <p:cNvGrpSpPr/>
          <p:nvPr/>
        </p:nvGrpSpPr>
        <p:grpSpPr>
          <a:xfrm>
            <a:off x="9146228" y="2980659"/>
            <a:ext cx="2761103" cy="1177589"/>
            <a:chOff x="9174775" y="2940181"/>
            <a:chExt cx="2761103" cy="1177589"/>
          </a:xfrm>
        </p:grpSpPr>
        <p:sp>
          <p:nvSpPr>
            <p:cNvPr id="38" name="楕円 37">
              <a:extLst>
                <a:ext uri="{FF2B5EF4-FFF2-40B4-BE49-F238E27FC236}">
                  <a16:creationId xmlns:a16="http://schemas.microsoft.com/office/drawing/2014/main" id="{56846452-50C0-A8BE-466A-4A674CE0055A}"/>
                </a:ext>
              </a:extLst>
            </p:cNvPr>
            <p:cNvSpPr/>
            <p:nvPr/>
          </p:nvSpPr>
          <p:spPr>
            <a:xfrm>
              <a:off x="10162049" y="3521381"/>
              <a:ext cx="247133" cy="156293"/>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6" name="グループ化 25">
              <a:extLst>
                <a:ext uri="{FF2B5EF4-FFF2-40B4-BE49-F238E27FC236}">
                  <a16:creationId xmlns:a16="http://schemas.microsoft.com/office/drawing/2014/main" id="{F1917332-BB7D-E873-6614-91A2A055BF45}"/>
                </a:ext>
              </a:extLst>
            </p:cNvPr>
            <p:cNvGrpSpPr/>
            <p:nvPr/>
          </p:nvGrpSpPr>
          <p:grpSpPr>
            <a:xfrm>
              <a:off x="9174775" y="2940181"/>
              <a:ext cx="1952559" cy="588115"/>
              <a:chOff x="14983924" y="3104004"/>
              <a:chExt cx="1952559" cy="588115"/>
            </a:xfrm>
          </p:grpSpPr>
          <p:sp>
            <p:nvSpPr>
              <p:cNvPr id="45" name="フリーフォーム: 図形 44">
                <a:extLst>
                  <a:ext uri="{FF2B5EF4-FFF2-40B4-BE49-F238E27FC236}">
                    <a16:creationId xmlns:a16="http://schemas.microsoft.com/office/drawing/2014/main" id="{D1612145-08B8-4340-026A-7254C8238F4C}"/>
                  </a:ext>
                </a:extLst>
              </p:cNvPr>
              <p:cNvSpPr/>
              <p:nvPr/>
            </p:nvSpPr>
            <p:spPr>
              <a:xfrm rot="10800000">
                <a:off x="14983924" y="3104004"/>
                <a:ext cx="1660789" cy="588115"/>
              </a:xfrm>
              <a:custGeom>
                <a:avLst/>
                <a:gdLst>
                  <a:gd name="connsiteX0" fmla="*/ 893570 w 1660789"/>
                  <a:gd name="connsiteY0" fmla="*/ 0 h 579147"/>
                  <a:gd name="connsiteX1" fmla="*/ 1007426 w 1660789"/>
                  <a:gd name="connsiteY1" fmla="*/ 47729 h 579147"/>
                  <a:gd name="connsiteX2" fmla="*/ 1014844 w 1660789"/>
                  <a:gd name="connsiteY2" fmla="*/ 70964 h 579147"/>
                  <a:gd name="connsiteX3" fmla="*/ 1510773 w 1660789"/>
                  <a:gd name="connsiteY3" fmla="*/ 70964 h 579147"/>
                  <a:gd name="connsiteX4" fmla="*/ 1660789 w 1660789"/>
                  <a:gd name="connsiteY4" fmla="*/ 220980 h 579147"/>
                  <a:gd name="connsiteX5" fmla="*/ 1660789 w 1660789"/>
                  <a:gd name="connsiteY5" fmla="*/ 429131 h 579147"/>
                  <a:gd name="connsiteX6" fmla="*/ 1510773 w 1660789"/>
                  <a:gd name="connsiteY6" fmla="*/ 579147 h 579147"/>
                  <a:gd name="connsiteX7" fmla="*/ 150016 w 1660789"/>
                  <a:gd name="connsiteY7" fmla="*/ 579147 h 579147"/>
                  <a:gd name="connsiteX8" fmla="*/ 0 w 1660789"/>
                  <a:gd name="connsiteY8" fmla="*/ 429131 h 579147"/>
                  <a:gd name="connsiteX9" fmla="*/ 0 w 1660789"/>
                  <a:gd name="connsiteY9" fmla="*/ 220980 h 579147"/>
                  <a:gd name="connsiteX10" fmla="*/ 150016 w 1660789"/>
                  <a:gd name="connsiteY10" fmla="*/ 70964 h 579147"/>
                  <a:gd name="connsiteX11" fmla="*/ 772296 w 1660789"/>
                  <a:gd name="connsiteY11" fmla="*/ 70964 h 579147"/>
                  <a:gd name="connsiteX12" fmla="*/ 779714 w 1660789"/>
                  <a:gd name="connsiteY12" fmla="*/ 47729 h 579147"/>
                  <a:gd name="connsiteX13" fmla="*/ 893570 w 1660789"/>
                  <a:gd name="connsiteY13" fmla="*/ 0 h 57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0789" h="579147">
                    <a:moveTo>
                      <a:pt x="893570" y="0"/>
                    </a:moveTo>
                    <a:cubicBezTo>
                      <a:pt x="944753" y="0"/>
                      <a:pt x="988668" y="19681"/>
                      <a:pt x="1007426" y="47729"/>
                    </a:cubicBezTo>
                    <a:lnTo>
                      <a:pt x="1014844" y="70964"/>
                    </a:lnTo>
                    <a:lnTo>
                      <a:pt x="1510773" y="70964"/>
                    </a:lnTo>
                    <a:cubicBezTo>
                      <a:pt x="1593625" y="70964"/>
                      <a:pt x="1660789" y="138128"/>
                      <a:pt x="1660789" y="220980"/>
                    </a:cubicBezTo>
                    <a:lnTo>
                      <a:pt x="1660789" y="429131"/>
                    </a:lnTo>
                    <a:cubicBezTo>
                      <a:pt x="1660789" y="511983"/>
                      <a:pt x="1593625" y="579147"/>
                      <a:pt x="1510773" y="579147"/>
                    </a:cubicBezTo>
                    <a:lnTo>
                      <a:pt x="150016" y="579147"/>
                    </a:lnTo>
                    <a:cubicBezTo>
                      <a:pt x="67164" y="579147"/>
                      <a:pt x="0" y="511983"/>
                      <a:pt x="0" y="429131"/>
                    </a:cubicBezTo>
                    <a:lnTo>
                      <a:pt x="0" y="220980"/>
                    </a:lnTo>
                    <a:cubicBezTo>
                      <a:pt x="0" y="138128"/>
                      <a:pt x="67164" y="70964"/>
                      <a:pt x="150016" y="70964"/>
                    </a:cubicBezTo>
                    <a:lnTo>
                      <a:pt x="772296" y="70964"/>
                    </a:lnTo>
                    <a:lnTo>
                      <a:pt x="779714" y="47729"/>
                    </a:lnTo>
                    <a:cubicBezTo>
                      <a:pt x="798472" y="19681"/>
                      <a:pt x="842387" y="0"/>
                      <a:pt x="893570" y="0"/>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5" name="テキスト ボックス 34">
                <a:extLst>
                  <a:ext uri="{FF2B5EF4-FFF2-40B4-BE49-F238E27FC236}">
                    <a16:creationId xmlns:a16="http://schemas.microsoft.com/office/drawing/2014/main" id="{A68346A4-2188-CBA3-9E52-3114DE203BEA}"/>
                  </a:ext>
                </a:extLst>
              </p:cNvPr>
              <p:cNvSpPr txBox="1"/>
              <p:nvPr/>
            </p:nvSpPr>
            <p:spPr>
              <a:xfrm>
                <a:off x="15118353" y="3119069"/>
                <a:ext cx="1818130" cy="430887"/>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家族の同意もらって</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なかったかも・・・</a:t>
                </a:r>
                <a:endParaRPr lang="en-US" altLang="ja-JP" sz="1100" dirty="0">
                  <a:latin typeface="BIZ UDPゴシック" panose="020B0400000000000000" pitchFamily="50" charset="-128"/>
                  <a:ea typeface="BIZ UDPゴシック" panose="020B0400000000000000" pitchFamily="50" charset="-128"/>
                </a:endParaRPr>
              </a:p>
            </p:txBody>
          </p:sp>
        </p:grpSp>
        <p:sp>
          <p:nvSpPr>
            <p:cNvPr id="39" name="楕円 38">
              <a:extLst>
                <a:ext uri="{FF2B5EF4-FFF2-40B4-BE49-F238E27FC236}">
                  <a16:creationId xmlns:a16="http://schemas.microsoft.com/office/drawing/2014/main" id="{88C52AAC-9E6D-D753-4F03-D604CD499B6B}"/>
                </a:ext>
              </a:extLst>
            </p:cNvPr>
            <p:cNvSpPr/>
            <p:nvPr/>
          </p:nvSpPr>
          <p:spPr>
            <a:xfrm>
              <a:off x="10465345" y="3665412"/>
              <a:ext cx="176737" cy="111699"/>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楕円 39">
              <a:extLst>
                <a:ext uri="{FF2B5EF4-FFF2-40B4-BE49-F238E27FC236}">
                  <a16:creationId xmlns:a16="http://schemas.microsoft.com/office/drawing/2014/main" id="{E0536DF6-AD02-8C26-77A1-637A08F6707F}"/>
                </a:ext>
              </a:extLst>
            </p:cNvPr>
            <p:cNvSpPr/>
            <p:nvPr/>
          </p:nvSpPr>
          <p:spPr>
            <a:xfrm>
              <a:off x="10764224" y="3827053"/>
              <a:ext cx="57074" cy="49983"/>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 name="図 14">
              <a:extLst>
                <a:ext uri="{FF2B5EF4-FFF2-40B4-BE49-F238E27FC236}">
                  <a16:creationId xmlns:a16="http://schemas.microsoft.com/office/drawing/2014/main" id="{0DBA5B92-0750-88AA-47B3-6077DB2A1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64" b="98653" l="9855" r="89855">
                          <a14:foregroundMark x1="57971" y1="49495" x2="57971" y2="86869"/>
                          <a14:foregroundMark x1="50145" y1="73064" x2="46087" y2="81818"/>
                          <a14:foregroundMark x1="47246" y1="98653" x2="71304" y2="97980"/>
                          <a14:foregroundMark x1="55362" y1="60269" x2="64638" y2="64310"/>
                          <a14:foregroundMark x1="28406" y1="44108" x2="28406" y2="44108"/>
                          <a14:foregroundMark x1="24348" y1="30976" x2="24348" y2="30976"/>
                          <a14:foregroundMark x1="27826" y1="12458" x2="27826" y2="12458"/>
                          <a14:foregroundMark x1="39710" y1="20202" x2="39710" y2="20202"/>
                          <a14:foregroundMark x1="11014" y1="35354" x2="11014" y2="35354"/>
                          <a14:foregroundMark x1="14783" y1="53872" x2="14783" y2="53872"/>
                        </a14:backgroundRemoval>
                      </a14:imgEffect>
                    </a14:imgLayer>
                  </a14:imgProps>
                </a:ext>
              </a:extLst>
            </a:blip>
            <a:stretch>
              <a:fillRect/>
            </a:stretch>
          </p:blipFill>
          <p:spPr>
            <a:xfrm>
              <a:off x="10873592" y="3203280"/>
              <a:ext cx="1062286" cy="914490"/>
            </a:xfrm>
            <a:prstGeom prst="rect">
              <a:avLst/>
            </a:prstGeom>
          </p:spPr>
        </p:pic>
      </p:grpSp>
      <p:sp>
        <p:nvSpPr>
          <p:cNvPr id="16" name="四角形: メモ 15">
            <a:extLst>
              <a:ext uri="{FF2B5EF4-FFF2-40B4-BE49-F238E27FC236}">
                <a16:creationId xmlns:a16="http://schemas.microsoft.com/office/drawing/2014/main" id="{6C7BFBC7-2048-CE64-9F47-90A6FCF2819A}"/>
              </a:ext>
            </a:extLst>
          </p:cNvPr>
          <p:cNvSpPr/>
          <p:nvPr/>
        </p:nvSpPr>
        <p:spPr>
          <a:xfrm>
            <a:off x="7999876" y="207214"/>
            <a:ext cx="1849654" cy="2356696"/>
          </a:xfrm>
          <a:prstGeom prst="foldedCorner">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E63C502-2E14-A751-CE45-9E3427AF2FBD}"/>
              </a:ext>
            </a:extLst>
          </p:cNvPr>
          <p:cNvSpPr txBox="1"/>
          <p:nvPr/>
        </p:nvSpPr>
        <p:spPr>
          <a:xfrm>
            <a:off x="7773483" y="285839"/>
            <a:ext cx="2402498" cy="307777"/>
          </a:xfrm>
          <a:prstGeom prst="rect">
            <a:avLst/>
          </a:prstGeom>
          <a:noFill/>
        </p:spPr>
        <p:txBody>
          <a:bodyPr wrap="square"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個人情報使用同意書</a:t>
            </a:r>
          </a:p>
        </p:txBody>
      </p:sp>
      <p:sp>
        <p:nvSpPr>
          <p:cNvPr id="18" name="テキスト ボックス 17">
            <a:extLst>
              <a:ext uri="{FF2B5EF4-FFF2-40B4-BE49-F238E27FC236}">
                <a16:creationId xmlns:a16="http://schemas.microsoft.com/office/drawing/2014/main" id="{3E5D95C3-16E8-8CA1-2DA1-A9D97293485C}"/>
              </a:ext>
            </a:extLst>
          </p:cNvPr>
          <p:cNvSpPr txBox="1"/>
          <p:nvPr/>
        </p:nvSpPr>
        <p:spPr>
          <a:xfrm>
            <a:off x="8124282" y="623685"/>
            <a:ext cx="2402498" cy="1107996"/>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a:t>
            </a:r>
          </a:p>
          <a:p>
            <a:r>
              <a:rPr lang="en-US" altLang="ja-JP" sz="1100" dirty="0">
                <a:latin typeface="BIZ UDPゴシック" panose="020B0400000000000000" pitchFamily="50" charset="-128"/>
                <a:ea typeface="BIZ UDPゴシック" panose="020B0400000000000000" pitchFamily="50" charset="-128"/>
              </a:rPr>
              <a:t>------------------</a:t>
            </a:r>
          </a:p>
          <a:p>
            <a:r>
              <a:rPr kumimoji="1" lang="en-US" altLang="ja-JP" sz="1100" dirty="0">
                <a:latin typeface="BIZ UDPゴシック" panose="020B0400000000000000" pitchFamily="50" charset="-128"/>
                <a:ea typeface="BIZ UDPゴシック" panose="020B0400000000000000" pitchFamily="50" charset="-128"/>
              </a:rPr>
              <a:t>-------------------</a:t>
            </a:r>
          </a:p>
          <a:p>
            <a:r>
              <a:rPr lang="en-US" altLang="ja-JP" sz="1100" dirty="0">
                <a:latin typeface="BIZ UDPゴシック" panose="020B0400000000000000" pitchFamily="50" charset="-128"/>
                <a:ea typeface="BIZ UDPゴシック" panose="020B0400000000000000" pitchFamily="50" charset="-128"/>
              </a:rPr>
              <a:t>-------------------</a:t>
            </a:r>
          </a:p>
          <a:p>
            <a:r>
              <a:rPr lang="en-US" altLang="ja-JP" sz="1100" dirty="0">
                <a:latin typeface="BIZ UDPゴシック" panose="020B0400000000000000" pitchFamily="50" charset="-128"/>
                <a:ea typeface="BIZ UDPゴシック" panose="020B0400000000000000" pitchFamily="50" charset="-128"/>
              </a:rPr>
              <a:t>-------------------</a:t>
            </a:r>
          </a:p>
          <a:p>
            <a:endParaRPr lang="en-US" altLang="ja-JP" sz="1100"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3ACB6951-1344-F07B-080A-EE3B37970556}"/>
              </a:ext>
            </a:extLst>
          </p:cNvPr>
          <p:cNvSpPr txBox="1"/>
          <p:nvPr/>
        </p:nvSpPr>
        <p:spPr>
          <a:xfrm>
            <a:off x="8003298" y="1572014"/>
            <a:ext cx="1163684" cy="430887"/>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利用者名：</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p:txBody>
      </p:sp>
      <p:grpSp>
        <p:nvGrpSpPr>
          <p:cNvPr id="24" name="グループ化 23">
            <a:extLst>
              <a:ext uri="{FF2B5EF4-FFF2-40B4-BE49-F238E27FC236}">
                <a16:creationId xmlns:a16="http://schemas.microsoft.com/office/drawing/2014/main" id="{00749446-16AA-F317-A991-B857D26AD3ED}"/>
              </a:ext>
            </a:extLst>
          </p:cNvPr>
          <p:cNvGrpSpPr/>
          <p:nvPr/>
        </p:nvGrpSpPr>
        <p:grpSpPr>
          <a:xfrm>
            <a:off x="10048378" y="1582458"/>
            <a:ext cx="1361941" cy="1219073"/>
            <a:chOff x="9786112" y="1401764"/>
            <a:chExt cx="1604340" cy="1361949"/>
          </a:xfrm>
        </p:grpSpPr>
        <p:pic>
          <p:nvPicPr>
            <p:cNvPr id="13" name="図 12">
              <a:extLst>
                <a:ext uri="{FF2B5EF4-FFF2-40B4-BE49-F238E27FC236}">
                  <a16:creationId xmlns:a16="http://schemas.microsoft.com/office/drawing/2014/main" id="{1BD044B9-A6E4-E861-F46B-81B3A58090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636" b="89983" l="9940" r="89861">
                          <a14:foregroundMark x1="34195" y1="63385" x2="54871" y2="40069"/>
                          <a14:foregroundMark x1="54871" y1="40069" x2="61431" y2="20380"/>
                          <a14:foregroundMark x1="61431" y1="20380" x2="61431" y2="8636"/>
                          <a14:foregroundMark x1="66998" y1="25907" x2="57853" y2="39378"/>
                          <a14:foregroundMark x1="57853" y1="39378" x2="60636" y2="29706"/>
                          <a14:foregroundMark x1="60636" y1="29706" x2="61431" y2="31779"/>
                          <a14:foregroundMark x1="66402" y1="32642" x2="57654" y2="53022"/>
                          <a14:foregroundMark x1="57654" y1="53022" x2="57256" y2="53022"/>
                          <a14:foregroundMark x1="45129" y1="45250" x2="57058" y2="32297"/>
                          <a14:foregroundMark x1="35984" y1="63558" x2="33002" y2="72884"/>
                        </a14:backgroundRemoval>
                      </a14:imgEffect>
                    </a14:imgLayer>
                  </a14:imgProps>
                </a:ext>
              </a:extLst>
            </a:blip>
            <a:stretch>
              <a:fillRect/>
            </a:stretch>
          </p:blipFill>
          <p:spPr>
            <a:xfrm>
              <a:off x="9786112" y="1604663"/>
              <a:ext cx="1190552" cy="1159050"/>
            </a:xfrm>
            <a:prstGeom prst="rect">
              <a:avLst/>
            </a:prstGeom>
          </p:spPr>
        </p:pic>
        <p:pic>
          <p:nvPicPr>
            <p:cNvPr id="47" name="図 46">
              <a:extLst>
                <a:ext uri="{FF2B5EF4-FFF2-40B4-BE49-F238E27FC236}">
                  <a16:creationId xmlns:a16="http://schemas.microsoft.com/office/drawing/2014/main" id="{C41EAF63-B068-3A7F-1AB9-DB9F79AF5BE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47556" y1="13065" x2="63556" y2="57286"/>
                          <a14:foregroundMark x1="63556" y1="57286" x2="63556" y2="57286"/>
                          <a14:foregroundMark x1="49778" y1="44389" x2="50667" y2="51089"/>
                          <a14:foregroundMark x1="16889" y1="50921" x2="35111" y2="41876"/>
                          <a14:foregroundMark x1="81778" y1="43049" x2="72889" y2="37521"/>
                          <a14:foregroundMark x1="64889" y1="16918" x2="30222" y2="16415"/>
                          <a14:foregroundMark x1="41778" y1="86600" x2="45333" y2="61307"/>
                          <a14:foregroundMark x1="45333" y1="61307" x2="60000" y2="75544"/>
                          <a14:foregroundMark x1="60000" y1="75544" x2="61778" y2="83920"/>
                        </a14:backgroundRemoval>
                      </a14:imgEffect>
                    </a14:imgLayer>
                  </a14:imgProps>
                </a:ext>
              </a:extLst>
            </a:blip>
            <a:stretch>
              <a:fillRect/>
            </a:stretch>
          </p:blipFill>
          <p:spPr>
            <a:xfrm>
              <a:off x="10812176" y="1401764"/>
              <a:ext cx="578276" cy="1266161"/>
            </a:xfrm>
            <a:prstGeom prst="rect">
              <a:avLst/>
            </a:prstGeom>
          </p:spPr>
        </p:pic>
      </p:grpSp>
      <p:sp>
        <p:nvSpPr>
          <p:cNvPr id="53" name="四角形: 角を丸くする 52">
            <a:extLst>
              <a:ext uri="{FF2B5EF4-FFF2-40B4-BE49-F238E27FC236}">
                <a16:creationId xmlns:a16="http://schemas.microsoft.com/office/drawing/2014/main" id="{D3F09EFC-A1EB-F40A-A136-AAEEDA64E56C}"/>
              </a:ext>
            </a:extLst>
          </p:cNvPr>
          <p:cNvSpPr/>
          <p:nvPr/>
        </p:nvSpPr>
        <p:spPr>
          <a:xfrm>
            <a:off x="8084186" y="1892488"/>
            <a:ext cx="1680731" cy="305372"/>
          </a:xfrm>
          <a:prstGeom prst="round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五方向 11">
            <a:extLst>
              <a:ext uri="{FF2B5EF4-FFF2-40B4-BE49-F238E27FC236}">
                <a16:creationId xmlns:a16="http://schemas.microsoft.com/office/drawing/2014/main" id="{D97529AA-A200-8657-0CF0-C63C7F8997E2}"/>
              </a:ext>
            </a:extLst>
          </p:cNvPr>
          <p:cNvSpPr/>
          <p:nvPr/>
        </p:nvSpPr>
        <p:spPr>
          <a:xfrm>
            <a:off x="328184" y="166682"/>
            <a:ext cx="3586163" cy="40297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b="1" dirty="0">
              <a:solidFill>
                <a:schemeClr val="bg1"/>
              </a:solidFill>
            </a:endParaRPr>
          </a:p>
          <a:p>
            <a:r>
              <a:rPr lang="ja-JP" altLang="en-US" b="1" dirty="0">
                <a:solidFill>
                  <a:schemeClr val="bg1"/>
                </a:solidFill>
              </a:rPr>
              <a:t>２</a:t>
            </a:r>
            <a:r>
              <a:rPr kumimoji="1" lang="ja-JP" altLang="en-US" sz="1800" b="1" dirty="0">
                <a:solidFill>
                  <a:schemeClr val="bg1"/>
                </a:solidFill>
              </a:rPr>
              <a:t>部　</a:t>
            </a:r>
            <a:r>
              <a:rPr lang="ja-JP" altLang="en-US" sz="1800" b="1" dirty="0">
                <a:solidFill>
                  <a:schemeClr val="bg1"/>
                </a:solidFill>
              </a:rPr>
              <a:t>指摘件数が多い箇所</a:t>
            </a:r>
            <a:endParaRPr kumimoji="1" lang="en-US" altLang="ja-JP" sz="1800" b="1" dirty="0">
              <a:solidFill>
                <a:schemeClr val="bg1"/>
              </a:solidFill>
            </a:endParaRPr>
          </a:p>
          <a:p>
            <a:endParaRPr lang="en-US" altLang="ja-JP" b="1" dirty="0">
              <a:solidFill>
                <a:schemeClr val="bg1"/>
              </a:solidFill>
            </a:endParaRPr>
          </a:p>
        </p:txBody>
      </p:sp>
      <p:pic>
        <p:nvPicPr>
          <p:cNvPr id="23" name="図 22">
            <a:extLst>
              <a:ext uri="{FF2B5EF4-FFF2-40B4-BE49-F238E27FC236}">
                <a16:creationId xmlns:a16="http://schemas.microsoft.com/office/drawing/2014/main" id="{3BE49513-C448-ACB0-9C3C-5CE035C55E35}"/>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8769297" y="1519696"/>
            <a:ext cx="980067" cy="288781"/>
          </a:xfrm>
          <a:prstGeom prst="rect">
            <a:avLst/>
          </a:prstGeom>
        </p:spPr>
      </p:pic>
      <p:pic>
        <p:nvPicPr>
          <p:cNvPr id="48" name="オーディオ 47">
            <a:hlinkClick r:id="" action="ppaction://media"/>
            <a:extLst>
              <a:ext uri="{FF2B5EF4-FFF2-40B4-BE49-F238E27FC236}">
                <a16:creationId xmlns:a16="http://schemas.microsoft.com/office/drawing/2014/main" id="{65C6636C-32CE-7523-0225-B5F1D40CBD1B}"/>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8867192"/>
      </p:ext>
    </p:extLst>
  </p:cSld>
  <p:clrMapOvr>
    <a:masterClrMapping/>
  </p:clrMapOvr>
  <mc:AlternateContent xmlns:mc="http://schemas.openxmlformats.org/markup-compatibility/2006" xmlns:p14="http://schemas.microsoft.com/office/powerpoint/2010/main">
    <mc:Choice Requires="p14">
      <p:transition spd="slow" p14:dur="2000" advTm="43261"/>
    </mc:Choice>
    <mc:Fallback xmlns="">
      <p:transition spd="slow" advTm="4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フリーフォーム: 図形 36">
            <a:extLst>
              <a:ext uri="{FF2B5EF4-FFF2-40B4-BE49-F238E27FC236}">
                <a16:creationId xmlns:a16="http://schemas.microsoft.com/office/drawing/2014/main" id="{043EB9A8-7075-0504-027A-FBE7B43693D3}"/>
              </a:ext>
            </a:extLst>
          </p:cNvPr>
          <p:cNvSpPr/>
          <p:nvPr/>
        </p:nvSpPr>
        <p:spPr>
          <a:xfrm rot="14271395">
            <a:off x="9554688" y="1668886"/>
            <a:ext cx="1809355" cy="2380071"/>
          </a:xfrm>
          <a:custGeom>
            <a:avLst/>
            <a:gdLst>
              <a:gd name="connsiteX0" fmla="*/ 1768588 w 1809355"/>
              <a:gd name="connsiteY0" fmla="*/ 730316 h 2380071"/>
              <a:gd name="connsiteX1" fmla="*/ 810116 w 1809355"/>
              <a:gd name="connsiteY1" fmla="*/ 2255683 h 2380071"/>
              <a:gd name="connsiteX2" fmla="*/ 443730 w 1809355"/>
              <a:gd name="connsiteY2" fmla="*/ 2339304 h 2380071"/>
              <a:gd name="connsiteX3" fmla="*/ 124388 w 1809355"/>
              <a:gd name="connsiteY3" fmla="*/ 2138644 h 2380071"/>
              <a:gd name="connsiteX4" fmla="*/ 40767 w 1809355"/>
              <a:gd name="connsiteY4" fmla="*/ 1772258 h 2380071"/>
              <a:gd name="connsiteX5" fmla="*/ 904133 w 1809355"/>
              <a:gd name="connsiteY5" fmla="*/ 398247 h 2380071"/>
              <a:gd name="connsiteX6" fmla="*/ 981587 w 1809355"/>
              <a:gd name="connsiteY6" fmla="*/ 0 h 2380071"/>
              <a:gd name="connsiteX7" fmla="*/ 1023534 w 1809355"/>
              <a:gd name="connsiteY7" fmla="*/ 215683 h 2380071"/>
              <a:gd name="connsiteX8" fmla="*/ 1032303 w 1809355"/>
              <a:gd name="connsiteY8" fmla="*/ 204417 h 2380071"/>
              <a:gd name="connsiteX9" fmla="*/ 1365625 w 1809355"/>
              <a:gd name="connsiteY9" fmla="*/ 163270 h 2380071"/>
              <a:gd name="connsiteX10" fmla="*/ 1684967 w 1809355"/>
              <a:gd name="connsiteY10" fmla="*/ 363930 h 2380071"/>
              <a:gd name="connsiteX11" fmla="*/ 1768588 w 1809355"/>
              <a:gd name="connsiteY11" fmla="*/ 730316 h 238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355" h="2380071">
                <a:moveTo>
                  <a:pt x="1768588" y="730316"/>
                </a:moveTo>
                <a:lnTo>
                  <a:pt x="810116" y="2255683"/>
                </a:lnTo>
                <a:cubicBezTo>
                  <a:pt x="732032" y="2379949"/>
                  <a:pt x="567996" y="2417387"/>
                  <a:pt x="443730" y="2339304"/>
                </a:cubicBezTo>
                <a:lnTo>
                  <a:pt x="124388" y="2138644"/>
                </a:lnTo>
                <a:cubicBezTo>
                  <a:pt x="122" y="2060561"/>
                  <a:pt x="-37317" y="1896524"/>
                  <a:pt x="40767" y="1772258"/>
                </a:cubicBezTo>
                <a:lnTo>
                  <a:pt x="904133" y="398247"/>
                </a:lnTo>
                <a:lnTo>
                  <a:pt x="981587" y="0"/>
                </a:lnTo>
                <a:lnTo>
                  <a:pt x="1023534" y="215683"/>
                </a:lnTo>
                <a:lnTo>
                  <a:pt x="1032303" y="204417"/>
                </a:lnTo>
                <a:cubicBezTo>
                  <a:pt x="1117710" y="115070"/>
                  <a:pt x="1256892" y="94947"/>
                  <a:pt x="1365625" y="163270"/>
                </a:cubicBezTo>
                <a:lnTo>
                  <a:pt x="1684967" y="363930"/>
                </a:lnTo>
                <a:cubicBezTo>
                  <a:pt x="1809233" y="442013"/>
                  <a:pt x="1846671" y="606050"/>
                  <a:pt x="1768588" y="730316"/>
                </a:cubicBezTo>
                <a:close/>
              </a:path>
            </a:pathLst>
          </a:custGeom>
          <a:solidFill>
            <a:srgbClr val="FFFF00"/>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cxnSp>
        <p:nvCxnSpPr>
          <p:cNvPr id="20" name="直線矢印コネクタ 19">
            <a:extLst>
              <a:ext uri="{FF2B5EF4-FFF2-40B4-BE49-F238E27FC236}">
                <a16:creationId xmlns:a16="http://schemas.microsoft.com/office/drawing/2014/main" id="{586FDB98-BF75-CB0A-C1FD-04662AD71C1C}"/>
              </a:ext>
            </a:extLst>
          </p:cNvPr>
          <p:cNvCxnSpPr/>
          <p:nvPr/>
        </p:nvCxnSpPr>
        <p:spPr>
          <a:xfrm>
            <a:off x="3748293" y="3457500"/>
            <a:ext cx="15759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4092E3C-3D0C-5706-28D0-6ED57DB1D2AC}"/>
              </a:ext>
            </a:extLst>
          </p:cNvPr>
          <p:cNvSpPr txBox="1"/>
          <p:nvPr/>
        </p:nvSpPr>
        <p:spPr>
          <a:xfrm>
            <a:off x="582915" y="1100795"/>
            <a:ext cx="7626775" cy="954107"/>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⑥介護給付費の額に係る通知等</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に</a:t>
            </a:r>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関すること</a:t>
            </a:r>
            <a:endPar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850ECA01-781A-C2EF-C8F2-87A4F85B9759}"/>
              </a:ext>
            </a:extLst>
          </p:cNvPr>
          <p:cNvSpPr txBox="1"/>
          <p:nvPr/>
        </p:nvSpPr>
        <p:spPr>
          <a:xfrm>
            <a:off x="879187" y="1693565"/>
            <a:ext cx="10133690" cy="47551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請求書とは別に、給付決定された介護給付費の額を毎月利用者に通知してください。</a:t>
            </a:r>
            <a:endPar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四角形: 角を丸くする 7">
            <a:extLst>
              <a:ext uri="{FF2B5EF4-FFF2-40B4-BE49-F238E27FC236}">
                <a16:creationId xmlns:a16="http://schemas.microsoft.com/office/drawing/2014/main" id="{89DA9ECF-6E4A-8FE7-62A9-9EE5F13B1D84}"/>
              </a:ext>
            </a:extLst>
          </p:cNvPr>
          <p:cNvSpPr/>
          <p:nvPr/>
        </p:nvSpPr>
        <p:spPr>
          <a:xfrm>
            <a:off x="697687" y="4591416"/>
            <a:ext cx="10535814" cy="17472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ja-JP" altLang="ja-JP" sz="1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D6B56E70-53FD-F8C9-4808-D08637BF228D}"/>
              </a:ext>
            </a:extLst>
          </p:cNvPr>
          <p:cNvGrpSpPr/>
          <p:nvPr/>
        </p:nvGrpSpPr>
        <p:grpSpPr>
          <a:xfrm>
            <a:off x="243683" y="4162918"/>
            <a:ext cx="3590150" cy="556397"/>
            <a:chOff x="5638698" y="476044"/>
            <a:chExt cx="3752421" cy="955270"/>
          </a:xfrm>
        </p:grpSpPr>
        <p:sp>
          <p:nvSpPr>
            <p:cNvPr id="10" name="フリーフォーム: 図形 9">
              <a:extLst>
                <a:ext uri="{FF2B5EF4-FFF2-40B4-BE49-F238E27FC236}">
                  <a16:creationId xmlns:a16="http://schemas.microsoft.com/office/drawing/2014/main" id="{1613820F-C711-2A10-4C6F-6E800EF6B51F}"/>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1" name="フローチャート: 記憶データ 10">
              <a:extLst>
                <a:ext uri="{FF2B5EF4-FFF2-40B4-BE49-F238E27FC236}">
                  <a16:creationId xmlns:a16="http://schemas.microsoft.com/office/drawing/2014/main" id="{41F971C2-D416-4E6F-5C16-40C443E25062}"/>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17A69A1F-21AF-FDF5-6653-30A22A6F4F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3" name="テキスト ボックス 12">
              <a:extLst>
                <a:ext uri="{FF2B5EF4-FFF2-40B4-BE49-F238E27FC236}">
                  <a16:creationId xmlns:a16="http://schemas.microsoft.com/office/drawing/2014/main" id="{74244D45-A28B-2B73-B2AE-A6CED4813944}"/>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14" name="テキスト ボックス 13">
            <a:extLst>
              <a:ext uri="{FF2B5EF4-FFF2-40B4-BE49-F238E27FC236}">
                <a16:creationId xmlns:a16="http://schemas.microsoft.com/office/drawing/2014/main" id="{032E6C7B-4E34-B07B-20FE-20DD9DA92C67}"/>
              </a:ext>
            </a:extLst>
          </p:cNvPr>
          <p:cNvSpPr txBox="1"/>
          <p:nvPr/>
        </p:nvSpPr>
        <p:spPr>
          <a:xfrm>
            <a:off x="951716" y="4716335"/>
            <a:ext cx="10061161" cy="1398844"/>
          </a:xfrm>
          <a:prstGeom prst="rect">
            <a:avLst/>
          </a:prstGeom>
          <a:noFill/>
        </p:spPr>
        <p:txBody>
          <a:bodyPr wrap="square" rtlCol="0">
            <a:spAutoFit/>
          </a:bodyPr>
          <a:lstStyle/>
          <a:p>
            <a:pPr>
              <a:lnSpc>
                <a:spcPct val="150000"/>
              </a:lnSpc>
            </a:pPr>
            <a:r>
              <a:rPr lang="ja-JP" altLang="en-US" sz="2000" dirty="0">
                <a:latin typeface="BIZ UDPゴシック" panose="020B0400000000000000" pitchFamily="50" charset="-128"/>
                <a:ea typeface="BIZ UDPゴシック" panose="020B0400000000000000" pitchFamily="50" charset="-128"/>
              </a:rPr>
              <a:t>法定代理受領により区市町村から介護給付費の支給を受けた場合は、</a:t>
            </a:r>
            <a:r>
              <a:rPr lang="ja-JP" altLang="en-US" sz="2000" dirty="0">
                <a:solidFill>
                  <a:srgbClr val="FF0000"/>
                </a:solidFill>
                <a:latin typeface="BIZ UDPゴシック" panose="020B0400000000000000" pitchFamily="50" charset="-128"/>
                <a:ea typeface="BIZ UDPゴシック" panose="020B0400000000000000" pitchFamily="50" charset="-128"/>
              </a:rPr>
              <a:t>本人負担分の有無に関わらず、</a:t>
            </a:r>
            <a:r>
              <a:rPr lang="ja-JP" altLang="en-US" sz="2000" dirty="0">
                <a:latin typeface="BIZ UDPゴシック" panose="020B0400000000000000" pitchFamily="50" charset="-128"/>
                <a:ea typeface="BIZ UDPゴシック" panose="020B0400000000000000" pitchFamily="50" charset="-128"/>
              </a:rPr>
              <a:t>事業者が利用者に対し、当該給付費の額を通知する必要があります。</a:t>
            </a:r>
            <a:endParaRPr lang="en-US" altLang="ja-JP" sz="2000" dirty="0">
              <a:latin typeface="BIZ UDPゴシック" panose="020B0400000000000000" pitchFamily="50" charset="-128"/>
              <a:ea typeface="BIZ UDPゴシック" panose="020B0400000000000000" pitchFamily="50" charset="-128"/>
            </a:endParaRPr>
          </a:p>
          <a:p>
            <a:pPr>
              <a:lnSpc>
                <a:spcPct val="150000"/>
              </a:lnSpc>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介護保険サービスと異なり、区市町村は額の通知を行いません。</a:t>
            </a:r>
            <a:endParaRPr lang="en-US" altLang="ja-JP" sz="20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5" name="グループ化 24">
            <a:extLst>
              <a:ext uri="{FF2B5EF4-FFF2-40B4-BE49-F238E27FC236}">
                <a16:creationId xmlns:a16="http://schemas.microsoft.com/office/drawing/2014/main" id="{4A8CD71D-18D1-6D6E-0CF6-88DDE4918E53}"/>
              </a:ext>
            </a:extLst>
          </p:cNvPr>
          <p:cNvGrpSpPr/>
          <p:nvPr/>
        </p:nvGrpSpPr>
        <p:grpSpPr>
          <a:xfrm>
            <a:off x="6365999" y="2498728"/>
            <a:ext cx="2402498" cy="1642434"/>
            <a:chOff x="9967549" y="1577849"/>
            <a:chExt cx="2402498" cy="1642434"/>
          </a:xfrm>
        </p:grpSpPr>
        <p:sp>
          <p:nvSpPr>
            <p:cNvPr id="21" name="四角形: メモ 20">
              <a:extLst>
                <a:ext uri="{FF2B5EF4-FFF2-40B4-BE49-F238E27FC236}">
                  <a16:creationId xmlns:a16="http://schemas.microsoft.com/office/drawing/2014/main" id="{3CBDC412-95F8-98C9-0952-50C71343C685}"/>
                </a:ext>
              </a:extLst>
            </p:cNvPr>
            <p:cNvSpPr/>
            <p:nvPr/>
          </p:nvSpPr>
          <p:spPr>
            <a:xfrm>
              <a:off x="10438853" y="1577849"/>
              <a:ext cx="1434000" cy="1642434"/>
            </a:xfrm>
            <a:prstGeom prst="foldedCorner">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D7D4A0F-AAA4-6522-A3B2-BCD0F6663D1D}"/>
                </a:ext>
              </a:extLst>
            </p:cNvPr>
            <p:cNvSpPr txBox="1"/>
            <p:nvPr/>
          </p:nvSpPr>
          <p:spPr>
            <a:xfrm>
              <a:off x="9967549" y="1630150"/>
              <a:ext cx="2402498" cy="430887"/>
            </a:xfrm>
            <a:prstGeom prst="rect">
              <a:avLst/>
            </a:prstGeom>
            <a:noFill/>
          </p:spPr>
          <p:txBody>
            <a:bodyPr wrap="square" rtlCol="0">
              <a:spAutoFit/>
            </a:bodyPr>
            <a:lstStyle/>
            <a:p>
              <a:pPr algn="ctr"/>
              <a:r>
                <a:rPr kumimoji="1" lang="ja-JP" altLang="en-US" sz="1100" b="1" dirty="0">
                  <a:latin typeface="BIZ UDPゴシック" panose="020B0400000000000000" pitchFamily="50" charset="-128"/>
                  <a:ea typeface="BIZ UDPゴシック" panose="020B0400000000000000" pitchFamily="50" charset="-128"/>
                </a:rPr>
                <a:t>介護給付費等の受領の</a:t>
              </a:r>
              <a:endParaRPr kumimoji="1" lang="en-US" altLang="ja-JP" sz="1100" b="1" dirty="0">
                <a:latin typeface="BIZ UDPゴシック" panose="020B0400000000000000" pitchFamily="50" charset="-128"/>
                <a:ea typeface="BIZ UDPゴシック" panose="020B0400000000000000" pitchFamily="50" charset="-128"/>
              </a:endParaRPr>
            </a:p>
            <a:p>
              <a:pPr algn="ctr"/>
              <a:r>
                <a:rPr lang="ja-JP" altLang="en-US" sz="1100" b="1" dirty="0">
                  <a:latin typeface="BIZ UDPゴシック" panose="020B0400000000000000" pitchFamily="50" charset="-128"/>
                  <a:ea typeface="BIZ UDPゴシック" panose="020B0400000000000000" pitchFamily="50" charset="-128"/>
                </a:rPr>
                <a:t>お知らせ</a:t>
              </a:r>
              <a:endParaRPr kumimoji="1" lang="ja-JP" altLang="en-US" sz="1100" b="1"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0C8B6247-3484-F842-285C-9080235BE045}"/>
                </a:ext>
              </a:extLst>
            </p:cNvPr>
            <p:cNvSpPr txBox="1"/>
            <p:nvPr/>
          </p:nvSpPr>
          <p:spPr>
            <a:xfrm>
              <a:off x="10450494" y="2038709"/>
              <a:ext cx="1579581" cy="1107996"/>
            </a:xfrm>
            <a:prstGeom prst="rect">
              <a:avLst/>
            </a:prstGeom>
            <a:noFill/>
          </p:spPr>
          <p:txBody>
            <a:bodyPr wrap="square" rtlCol="0">
              <a:spAutoFit/>
            </a:bodyPr>
            <a:lstStyle/>
            <a:p>
              <a:r>
                <a:rPr kumimoji="1" lang="ja-JP" altLang="en-US" sz="1100" dirty="0">
                  <a:latin typeface="BIZ UDPゴシック" panose="020B0400000000000000" pitchFamily="50" charset="-128"/>
                  <a:ea typeface="BIZ UDPゴシック" panose="020B0400000000000000" pitchFamily="50" charset="-128"/>
                </a:rPr>
                <a:t>▶サービス全体の費用</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55,000</a:t>
              </a:r>
            </a:p>
            <a:p>
              <a:r>
                <a:rPr kumimoji="1" lang="ja-JP" altLang="en-US" sz="1100" dirty="0">
                  <a:latin typeface="BIZ UDPゴシック" panose="020B0400000000000000" pitchFamily="50" charset="-128"/>
                  <a:ea typeface="BIZ UDPゴシック" panose="020B0400000000000000" pitchFamily="50" charset="-128"/>
                </a:rPr>
                <a:t>▶利用者負担額</a:t>
              </a:r>
              <a:endParaRPr kumimoji="1"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￥０</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a:t>
              </a:r>
              <a:r>
                <a:rPr lang="ja-JP" altLang="en-US" sz="1100" dirty="0">
                  <a:solidFill>
                    <a:srgbClr val="FF0000"/>
                  </a:solidFill>
                  <a:latin typeface="BIZ UDPゴシック" panose="020B0400000000000000" pitchFamily="50" charset="-128"/>
                  <a:ea typeface="BIZ UDPゴシック" panose="020B0400000000000000" pitchFamily="50" charset="-128"/>
                </a:rPr>
                <a:t>代理受領額</a:t>
              </a:r>
              <a:endParaRPr lang="en-US" altLang="ja-JP" sz="1100" dirty="0">
                <a:solidFill>
                  <a:srgbClr val="FF0000"/>
                </a:solidFill>
                <a:latin typeface="BIZ UDPゴシック" panose="020B0400000000000000" pitchFamily="50" charset="-128"/>
                <a:ea typeface="BIZ UDPゴシック" panose="020B0400000000000000" pitchFamily="50" charset="-128"/>
              </a:endParaRPr>
            </a:p>
            <a:p>
              <a:r>
                <a:rPr lang="ja-JP" altLang="en-US" sz="1100" dirty="0">
                  <a:solidFill>
                    <a:srgbClr val="FF0000"/>
                  </a:solidFill>
                  <a:latin typeface="BIZ UDPゴシック" panose="020B0400000000000000" pitchFamily="50" charset="-128"/>
                  <a:ea typeface="BIZ UDPゴシック" panose="020B0400000000000000" pitchFamily="50" charset="-128"/>
                </a:rPr>
                <a:t>　￥</a:t>
              </a:r>
              <a:r>
                <a:rPr lang="en-US" altLang="ja-JP" sz="1100" dirty="0">
                  <a:solidFill>
                    <a:srgbClr val="FF0000"/>
                  </a:solidFill>
                  <a:latin typeface="BIZ UDPゴシック" panose="020B0400000000000000" pitchFamily="50" charset="-128"/>
                  <a:ea typeface="BIZ UDPゴシック" panose="020B0400000000000000" pitchFamily="50" charset="-128"/>
                </a:rPr>
                <a:t>55,000</a:t>
              </a:r>
            </a:p>
          </p:txBody>
        </p:sp>
      </p:grpSp>
      <p:grpSp>
        <p:nvGrpSpPr>
          <p:cNvPr id="2" name="グループ化 1">
            <a:extLst>
              <a:ext uri="{FF2B5EF4-FFF2-40B4-BE49-F238E27FC236}">
                <a16:creationId xmlns:a16="http://schemas.microsoft.com/office/drawing/2014/main" id="{7E361393-7620-D147-862C-BECCBC7BC732}"/>
              </a:ext>
            </a:extLst>
          </p:cNvPr>
          <p:cNvGrpSpPr/>
          <p:nvPr/>
        </p:nvGrpSpPr>
        <p:grpSpPr>
          <a:xfrm>
            <a:off x="925394" y="2483875"/>
            <a:ext cx="5221741" cy="1735353"/>
            <a:chOff x="6529388" y="-84122"/>
            <a:chExt cx="5221741" cy="1735353"/>
          </a:xfrm>
        </p:grpSpPr>
        <p:sp>
          <p:nvSpPr>
            <p:cNvPr id="30" name="フリーフォーム: 図形 29">
              <a:extLst>
                <a:ext uri="{FF2B5EF4-FFF2-40B4-BE49-F238E27FC236}">
                  <a16:creationId xmlns:a16="http://schemas.microsoft.com/office/drawing/2014/main" id="{99A182A9-FEE1-5C25-5C14-53446FBFBE48}"/>
                </a:ext>
              </a:extLst>
            </p:cNvPr>
            <p:cNvSpPr/>
            <p:nvPr/>
          </p:nvSpPr>
          <p:spPr>
            <a:xfrm>
              <a:off x="6529388" y="-84122"/>
              <a:ext cx="2795278" cy="564760"/>
            </a:xfrm>
            <a:custGeom>
              <a:avLst/>
              <a:gdLst>
                <a:gd name="connsiteX0" fmla="*/ 240107 w 2795278"/>
                <a:gd name="connsiteY0" fmla="*/ 0 h 564760"/>
                <a:gd name="connsiteX1" fmla="*/ 2555171 w 2795278"/>
                <a:gd name="connsiteY1" fmla="*/ 0 h 564760"/>
                <a:gd name="connsiteX2" fmla="*/ 2795278 w 2795278"/>
                <a:gd name="connsiteY2" fmla="*/ 240107 h 564760"/>
                <a:gd name="connsiteX3" fmla="*/ 2795278 w 2795278"/>
                <a:gd name="connsiteY3" fmla="*/ 262399 h 564760"/>
                <a:gd name="connsiteX4" fmla="*/ 2555171 w 2795278"/>
                <a:gd name="connsiteY4" fmla="*/ 502506 h 564760"/>
                <a:gd name="connsiteX5" fmla="*/ 1694136 w 2795278"/>
                <a:gd name="connsiteY5" fmla="*/ 502506 h 564760"/>
                <a:gd name="connsiteX6" fmla="*/ 1660486 w 2795278"/>
                <a:gd name="connsiteY6" fmla="*/ 546013 h 564760"/>
                <a:gd name="connsiteX7" fmla="*/ 1575977 w 2795278"/>
                <a:gd name="connsiteY7" fmla="*/ 564760 h 564760"/>
                <a:gd name="connsiteX8" fmla="*/ 1491468 w 2795278"/>
                <a:gd name="connsiteY8" fmla="*/ 546013 h 564760"/>
                <a:gd name="connsiteX9" fmla="*/ 1457818 w 2795278"/>
                <a:gd name="connsiteY9" fmla="*/ 502506 h 564760"/>
                <a:gd name="connsiteX10" fmla="*/ 240107 w 2795278"/>
                <a:gd name="connsiteY10" fmla="*/ 502506 h 564760"/>
                <a:gd name="connsiteX11" fmla="*/ 0 w 2795278"/>
                <a:gd name="connsiteY11" fmla="*/ 262399 h 564760"/>
                <a:gd name="connsiteX12" fmla="*/ 0 w 2795278"/>
                <a:gd name="connsiteY12" fmla="*/ 240107 h 564760"/>
                <a:gd name="connsiteX13" fmla="*/ 240107 w 2795278"/>
                <a:gd name="connsiteY13" fmla="*/ 0 h 56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5278" h="564760">
                  <a:moveTo>
                    <a:pt x="240107" y="0"/>
                  </a:moveTo>
                  <a:lnTo>
                    <a:pt x="2555171" y="0"/>
                  </a:lnTo>
                  <a:cubicBezTo>
                    <a:pt x="2687778" y="0"/>
                    <a:pt x="2795278" y="107500"/>
                    <a:pt x="2795278" y="240107"/>
                  </a:cubicBezTo>
                  <a:lnTo>
                    <a:pt x="2795278" y="262399"/>
                  </a:lnTo>
                  <a:cubicBezTo>
                    <a:pt x="2795278" y="395006"/>
                    <a:pt x="2687778" y="502506"/>
                    <a:pt x="2555171" y="502506"/>
                  </a:cubicBezTo>
                  <a:lnTo>
                    <a:pt x="1694136" y="502506"/>
                  </a:lnTo>
                  <a:lnTo>
                    <a:pt x="1660486" y="546013"/>
                  </a:lnTo>
                  <a:cubicBezTo>
                    <a:pt x="1638859" y="557596"/>
                    <a:pt x="1608980" y="564760"/>
                    <a:pt x="1575977" y="564760"/>
                  </a:cubicBezTo>
                  <a:cubicBezTo>
                    <a:pt x="1542974" y="564760"/>
                    <a:pt x="1513096" y="557596"/>
                    <a:pt x="1491468" y="546013"/>
                  </a:cubicBezTo>
                  <a:lnTo>
                    <a:pt x="1457818" y="502506"/>
                  </a:lnTo>
                  <a:lnTo>
                    <a:pt x="240107" y="502506"/>
                  </a:lnTo>
                  <a:cubicBezTo>
                    <a:pt x="107500" y="502506"/>
                    <a:pt x="0" y="395006"/>
                    <a:pt x="0" y="262399"/>
                  </a:cubicBezTo>
                  <a:lnTo>
                    <a:pt x="0" y="240107"/>
                  </a:lnTo>
                  <a:cubicBezTo>
                    <a:pt x="0" y="107500"/>
                    <a:pt x="107500" y="0"/>
                    <a:pt x="240107" y="0"/>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pic>
          <p:nvPicPr>
            <p:cNvPr id="5" name="図 4">
              <a:extLst>
                <a:ext uri="{FF2B5EF4-FFF2-40B4-BE49-F238E27FC236}">
                  <a16:creationId xmlns:a16="http://schemas.microsoft.com/office/drawing/2014/main" id="{E749749D-9530-9A71-A320-33BA595E95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36" b="89983" l="9940" r="89861">
                          <a14:foregroundMark x1="34195" y1="63385" x2="54871" y2="40069"/>
                          <a14:foregroundMark x1="54871" y1="40069" x2="61431" y2="20380"/>
                          <a14:foregroundMark x1="61431" y1="20380" x2="61431" y2="8636"/>
                          <a14:foregroundMark x1="66998" y1="25907" x2="57853" y2="39378"/>
                          <a14:foregroundMark x1="57853" y1="39378" x2="60636" y2="29706"/>
                          <a14:foregroundMark x1="60636" y1="29706" x2="61431" y2="31779"/>
                          <a14:foregroundMark x1="66402" y1="32642" x2="57654" y2="53022"/>
                          <a14:foregroundMark x1="57654" y1="53022" x2="57256" y2="53022"/>
                          <a14:foregroundMark x1="45129" y1="45250" x2="57058" y2="32297"/>
                          <a14:foregroundMark x1="35984" y1="63558" x2="33002" y2="72884"/>
                        </a14:backgroundRemoval>
                      </a14:imgEffect>
                    </a14:imgLayer>
                  </a14:imgProps>
                </a:ext>
              </a:extLst>
            </a:blip>
            <a:stretch>
              <a:fillRect/>
            </a:stretch>
          </p:blipFill>
          <p:spPr>
            <a:xfrm>
              <a:off x="10560577" y="492181"/>
              <a:ext cx="1190552" cy="1159050"/>
            </a:xfrm>
            <a:prstGeom prst="rect">
              <a:avLst/>
            </a:prstGeom>
          </p:spPr>
        </p:pic>
        <p:pic>
          <p:nvPicPr>
            <p:cNvPr id="16" name="図 15">
              <a:extLst>
                <a:ext uri="{FF2B5EF4-FFF2-40B4-BE49-F238E27FC236}">
                  <a16:creationId xmlns:a16="http://schemas.microsoft.com/office/drawing/2014/main" id="{D3972FD6-A7ED-A074-78F6-085E0A5C9C6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8" b="89805" l="5501" r="89980">
                          <a14:foregroundMark x1="46562" y1="52928" x2="40275" y2="36876"/>
                          <a14:foregroundMark x1="40275" y1="36876" x2="44597" y2="50542"/>
                          <a14:foregroundMark x1="44597" y1="50542" x2="41847" y2="52278"/>
                          <a14:foregroundMark x1="50491" y1="49675" x2="38703" y2="36659"/>
                          <a14:foregroundMark x1="38703" y1="36659" x2="35363" y2="49241"/>
                          <a14:foregroundMark x1="35363" y1="49241" x2="48134" y2="51844"/>
                          <a14:foregroundMark x1="48134" y1="51844" x2="52456" y2="47072"/>
                          <a14:foregroundMark x1="54224" y1="65293" x2="49705" y2="82646"/>
                          <a14:foregroundMark x1="49705" y1="82646" x2="31434" y2="78959"/>
                          <a14:foregroundMark x1="31434" y1="78959" x2="33399" y2="56399"/>
                          <a14:foregroundMark x1="33399" y1="56399" x2="48134" y2="59219"/>
                          <a14:foregroundMark x1="48134" y1="59219" x2="51866" y2="63991"/>
                          <a14:foregroundMark x1="46562" y1="67028" x2="42633" y2="67028"/>
                          <a14:foregroundMark x1="47151" y1="72451" x2="37721" y2="69197"/>
                          <a14:foregroundMark x1="37721" y1="69197" x2="47348" y2="75705"/>
                          <a14:foregroundMark x1="20039" y1="34707" x2="20039" y2="34707"/>
                          <a14:foregroundMark x1="5501" y1="34273" x2="5501" y2="34273"/>
                          <a14:foregroundMark x1="73477" y1="33623" x2="73477" y2="33623"/>
                          <a14:foregroundMark x1="82908" y1="41432" x2="82908" y2="41432"/>
                          <a14:foregroundMark x1="79371" y1="49024" x2="79371" y2="49024"/>
                          <a14:foregroundMark x1="69941" y1="40781" x2="69941" y2="40781"/>
                          <a14:backgroundMark x1="10609" y1="32104" x2="10609" y2="32104"/>
                          <a14:backgroundMark x1="15324" y1="31453" x2="15324" y2="31453"/>
                        </a14:backgroundRemoval>
                      </a14:imgEffect>
                    </a14:imgLayer>
                  </a14:imgProps>
                </a:ext>
              </a:extLst>
            </a:blip>
            <a:stretch>
              <a:fillRect/>
            </a:stretch>
          </p:blipFill>
          <p:spPr>
            <a:xfrm>
              <a:off x="8577619" y="341074"/>
              <a:ext cx="1142698" cy="1034939"/>
            </a:xfrm>
            <a:prstGeom prst="rect">
              <a:avLst/>
            </a:prstGeom>
          </p:spPr>
        </p:pic>
        <p:pic>
          <p:nvPicPr>
            <p:cNvPr id="18" name="図 17">
              <a:extLst>
                <a:ext uri="{FF2B5EF4-FFF2-40B4-BE49-F238E27FC236}">
                  <a16:creationId xmlns:a16="http://schemas.microsoft.com/office/drawing/2014/main" id="{2921F2D8-1A1D-FD34-7C44-037E553E6B8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962787" y="512823"/>
              <a:ext cx="580038" cy="749683"/>
            </a:xfrm>
            <a:prstGeom prst="rect">
              <a:avLst/>
            </a:prstGeom>
          </p:spPr>
        </p:pic>
        <p:sp>
          <p:nvSpPr>
            <p:cNvPr id="24" name="テキスト ボックス 23">
              <a:extLst>
                <a:ext uri="{FF2B5EF4-FFF2-40B4-BE49-F238E27FC236}">
                  <a16:creationId xmlns:a16="http://schemas.microsoft.com/office/drawing/2014/main" id="{61D22A16-FF83-2C40-9DA0-451223D720F8}"/>
                </a:ext>
              </a:extLst>
            </p:cNvPr>
            <p:cNvSpPr txBox="1"/>
            <p:nvPr/>
          </p:nvSpPr>
          <p:spPr>
            <a:xfrm>
              <a:off x="6690972" y="-69269"/>
              <a:ext cx="2930120" cy="461665"/>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利用者の負担はゼロなんだし</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別に通知しなくてもいいんじゃない？</a:t>
              </a:r>
              <a:endParaRPr lang="en-US" altLang="ja-JP" sz="1400" dirty="0">
                <a:latin typeface="BIZ UDPゴシック" panose="020B0400000000000000" pitchFamily="50" charset="-128"/>
                <a:ea typeface="BIZ UDPゴシック" panose="020B0400000000000000" pitchFamily="50" charset="-128"/>
              </a:endParaRPr>
            </a:p>
          </p:txBody>
        </p:sp>
        <p:sp>
          <p:nvSpPr>
            <p:cNvPr id="28" name="楕円 27">
              <a:extLst>
                <a:ext uri="{FF2B5EF4-FFF2-40B4-BE49-F238E27FC236}">
                  <a16:creationId xmlns:a16="http://schemas.microsoft.com/office/drawing/2014/main" id="{9428769F-F752-015E-8FD2-E305E7757C3E}"/>
                </a:ext>
              </a:extLst>
            </p:cNvPr>
            <p:cNvSpPr/>
            <p:nvPr/>
          </p:nvSpPr>
          <p:spPr>
            <a:xfrm>
              <a:off x="8156032" y="526747"/>
              <a:ext cx="179117" cy="94730"/>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楕円 28">
              <a:extLst>
                <a:ext uri="{FF2B5EF4-FFF2-40B4-BE49-F238E27FC236}">
                  <a16:creationId xmlns:a16="http://schemas.microsoft.com/office/drawing/2014/main" id="{2CBF41CE-F46C-BA70-D134-0A0D90EF45A6}"/>
                </a:ext>
              </a:extLst>
            </p:cNvPr>
            <p:cNvSpPr/>
            <p:nvPr/>
          </p:nvSpPr>
          <p:spPr>
            <a:xfrm>
              <a:off x="8352901" y="603257"/>
              <a:ext cx="149442" cy="89047"/>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7" name="グループ化 16">
            <a:extLst>
              <a:ext uri="{FF2B5EF4-FFF2-40B4-BE49-F238E27FC236}">
                <a16:creationId xmlns:a16="http://schemas.microsoft.com/office/drawing/2014/main" id="{77F68B8B-4138-BF0E-64AD-FE4C0E8D7BCA}"/>
              </a:ext>
            </a:extLst>
          </p:cNvPr>
          <p:cNvGrpSpPr/>
          <p:nvPr/>
        </p:nvGrpSpPr>
        <p:grpSpPr>
          <a:xfrm>
            <a:off x="8496036" y="2421058"/>
            <a:ext cx="3370699" cy="1724064"/>
            <a:chOff x="11307936" y="1778503"/>
            <a:chExt cx="3370699" cy="1724064"/>
          </a:xfrm>
        </p:grpSpPr>
        <p:pic>
          <p:nvPicPr>
            <p:cNvPr id="32" name="図 31">
              <a:extLst>
                <a:ext uri="{FF2B5EF4-FFF2-40B4-BE49-F238E27FC236}">
                  <a16:creationId xmlns:a16="http://schemas.microsoft.com/office/drawing/2014/main" id="{B7BDEB73-A41C-CCD4-4C5B-A2FEFD4DA78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25" b="89925" l="8847" r="92733">
                          <a14:foregroundMark x1="8847" y1="63609" x2="8847" y2="63609"/>
                          <a14:foregroundMark x1="91627" y1="72331" x2="91627" y2="72331"/>
                          <a14:foregroundMark x1="92733" y1="61805" x2="92733" y2="61805"/>
                        </a14:backgroundRemoval>
                      </a14:imgEffect>
                    </a14:imgLayer>
                  </a14:imgProps>
                </a:ext>
              </a:extLst>
            </a:blip>
            <a:stretch>
              <a:fillRect/>
            </a:stretch>
          </p:blipFill>
          <p:spPr>
            <a:xfrm>
              <a:off x="11307936" y="2509458"/>
              <a:ext cx="945320" cy="993109"/>
            </a:xfrm>
            <a:prstGeom prst="rect">
              <a:avLst/>
            </a:prstGeom>
          </p:spPr>
        </p:pic>
        <p:sp>
          <p:nvSpPr>
            <p:cNvPr id="33" name="テキスト ボックス 32">
              <a:extLst>
                <a:ext uri="{FF2B5EF4-FFF2-40B4-BE49-F238E27FC236}">
                  <a16:creationId xmlns:a16="http://schemas.microsoft.com/office/drawing/2014/main" id="{B40D76BE-4C61-556F-8DDC-818DE74B2D74}"/>
                </a:ext>
              </a:extLst>
            </p:cNvPr>
            <p:cNvSpPr txBox="1"/>
            <p:nvPr/>
          </p:nvSpPr>
          <p:spPr>
            <a:xfrm>
              <a:off x="12264897" y="1778503"/>
              <a:ext cx="2413738" cy="830997"/>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給付費＝公金です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受けたサービスがどのくらい</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費用がかかったか告知する義務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が事業所にはあります</a:t>
              </a:r>
              <a:r>
                <a:rPr lang="en-US" altLang="ja-JP" sz="1200" dirty="0">
                  <a:latin typeface="BIZ UDPゴシック" panose="020B0400000000000000" pitchFamily="50" charset="-128"/>
                  <a:ea typeface="BIZ UDPゴシック" panose="020B0400000000000000" pitchFamily="50" charset="-128"/>
                </a:rPr>
                <a:t>‼</a:t>
              </a:r>
            </a:p>
          </p:txBody>
        </p:sp>
      </p:grpSp>
      <p:sp>
        <p:nvSpPr>
          <p:cNvPr id="15" name="矢印: 五方向 14">
            <a:extLst>
              <a:ext uri="{FF2B5EF4-FFF2-40B4-BE49-F238E27FC236}">
                <a16:creationId xmlns:a16="http://schemas.microsoft.com/office/drawing/2014/main" id="{494410D4-DBA8-9593-E794-96CF72AFADD4}"/>
              </a:ext>
            </a:extLst>
          </p:cNvPr>
          <p:cNvSpPr/>
          <p:nvPr/>
        </p:nvSpPr>
        <p:spPr>
          <a:xfrm>
            <a:off x="486373" y="368778"/>
            <a:ext cx="3586163" cy="40297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b="1" dirty="0">
              <a:solidFill>
                <a:schemeClr val="bg1"/>
              </a:solidFill>
            </a:endParaRPr>
          </a:p>
          <a:p>
            <a:r>
              <a:rPr lang="ja-JP" altLang="en-US" b="1" dirty="0">
                <a:solidFill>
                  <a:schemeClr val="bg1"/>
                </a:solidFill>
              </a:rPr>
              <a:t>２</a:t>
            </a:r>
            <a:r>
              <a:rPr kumimoji="1" lang="ja-JP" altLang="en-US" sz="1800" b="1" dirty="0">
                <a:solidFill>
                  <a:schemeClr val="bg1"/>
                </a:solidFill>
              </a:rPr>
              <a:t>部　</a:t>
            </a:r>
            <a:r>
              <a:rPr lang="ja-JP" altLang="en-US" sz="1800" b="1" dirty="0">
                <a:solidFill>
                  <a:schemeClr val="bg1"/>
                </a:solidFill>
              </a:rPr>
              <a:t>指摘件数が多い箇所</a:t>
            </a:r>
            <a:endParaRPr kumimoji="1" lang="en-US" altLang="ja-JP" sz="1800" b="1" dirty="0">
              <a:solidFill>
                <a:schemeClr val="bg1"/>
              </a:solidFill>
            </a:endParaRPr>
          </a:p>
          <a:p>
            <a:endParaRPr lang="en-US" altLang="ja-JP" b="1" dirty="0">
              <a:solidFill>
                <a:schemeClr val="bg1"/>
              </a:solidFill>
            </a:endParaRPr>
          </a:p>
        </p:txBody>
      </p:sp>
      <p:sp>
        <p:nvSpPr>
          <p:cNvPr id="6" name="乗算記号 5">
            <a:extLst>
              <a:ext uri="{FF2B5EF4-FFF2-40B4-BE49-F238E27FC236}">
                <a16:creationId xmlns:a16="http://schemas.microsoft.com/office/drawing/2014/main" id="{062F1422-D903-96A5-EE6E-7CE6BA5B6D52}"/>
              </a:ext>
            </a:extLst>
          </p:cNvPr>
          <p:cNvSpPr/>
          <p:nvPr/>
        </p:nvSpPr>
        <p:spPr>
          <a:xfrm>
            <a:off x="3474418" y="2427090"/>
            <a:ext cx="936422" cy="936422"/>
          </a:xfrm>
          <a:prstGeom prst="mathMultiply">
            <a:avLst>
              <a:gd name="adj1" fmla="val 12448"/>
            </a:avLst>
          </a:prstGeom>
          <a:solidFill>
            <a:schemeClr val="bg2">
              <a:lumMod val="2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8CA6D4AB-FA9E-3BE6-DE5F-1B11AA5BCDB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790" b="89790" l="9276" r="89987">
                        <a14:foregroundMark x1="9623" y1="47133" x2="9623" y2="47133"/>
                        <a14:foregroundMark x1="12354" y1="24895" x2="12354" y2="24895"/>
                        <a14:foregroundMark x1="15215" y1="14126" x2="15215" y2="14126"/>
                        <a14:foregroundMark x1="15691" y1="29790" x2="15691" y2="29790"/>
                        <a14:foregroundMark x1="16992" y1="33706" x2="16992" y2="33706"/>
                        <a14:foregroundMark x1="17122" y1="49790" x2="17122" y2="49790"/>
                        <a14:foregroundMark x1="21847" y1="26014" x2="21847" y2="26014"/>
                        <a14:foregroundMark x1="20806" y1="19860" x2="20806" y2="19860"/>
                        <a14:foregroundMark x1="9276" y1="38322" x2="9276" y2="38322"/>
                        <a14:foregroundMark x1="57261" y1="57063" x2="57261" y2="57063"/>
                        <a14:foregroundMark x1="70655" y1="44336" x2="70655" y2="44336"/>
                      </a14:backgroundRemoval>
                    </a14:imgEffect>
                  </a14:imgLayer>
                </a14:imgProps>
              </a:ext>
            </a:extLst>
          </a:blip>
          <a:stretch>
            <a:fillRect/>
          </a:stretch>
        </p:blipFill>
        <p:spPr>
          <a:xfrm>
            <a:off x="4879" y="5521090"/>
            <a:ext cx="2348487" cy="727858"/>
          </a:xfrm>
          <a:prstGeom prst="rect">
            <a:avLst/>
          </a:prstGeom>
        </p:spPr>
      </p:pic>
      <p:pic>
        <p:nvPicPr>
          <p:cNvPr id="86" name="オーディオ 85">
            <a:hlinkClick r:id="" action="ppaction://media"/>
            <a:extLst>
              <a:ext uri="{FF2B5EF4-FFF2-40B4-BE49-F238E27FC236}">
                <a16:creationId xmlns:a16="http://schemas.microsoft.com/office/drawing/2014/main" id="{13A93A31-B64C-BF9F-AE62-1FAACFC5FC18}"/>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8038591"/>
      </p:ext>
    </p:extLst>
  </p:cSld>
  <p:clrMapOvr>
    <a:masterClrMapping/>
  </p:clrMapOvr>
  <mc:AlternateContent xmlns:mc="http://schemas.openxmlformats.org/markup-compatibility/2006" xmlns:p14="http://schemas.microsoft.com/office/powerpoint/2010/main">
    <mc:Choice Requires="p14">
      <p:transition spd="slow" p14:dur="2000" advTm="35529"/>
    </mc:Choice>
    <mc:Fallback xmlns="">
      <p:transition spd="slow" advTm="3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9A9DE3A-03AD-84EE-5575-C9D5856654B0}"/>
              </a:ext>
            </a:extLst>
          </p:cNvPr>
          <p:cNvSpPr/>
          <p:nvPr/>
        </p:nvSpPr>
        <p:spPr>
          <a:xfrm>
            <a:off x="1029155" y="2587287"/>
            <a:ext cx="10535814" cy="17472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ja-JP" altLang="ja-JP" sz="1800" kern="100" dirty="0">
              <a:effectLst/>
              <a:latin typeface="BIZ UDP明朝 Medium" panose="02020500000000000000" pitchFamily="18" charset="-128"/>
              <a:ea typeface="BIZ UDP明朝 Medium" panose="020205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6C06A0C8-B2AC-56D5-FE47-96BBCD8B79AB}"/>
              </a:ext>
            </a:extLst>
          </p:cNvPr>
          <p:cNvSpPr txBox="1"/>
          <p:nvPr/>
        </p:nvSpPr>
        <p:spPr>
          <a:xfrm>
            <a:off x="1164893" y="2843383"/>
            <a:ext cx="10535814" cy="1615827"/>
          </a:xfrm>
          <a:prstGeom prst="rect">
            <a:avLst/>
          </a:prstGeom>
          <a:noFill/>
        </p:spPr>
        <p:txBody>
          <a:bodyPr wrap="square" rtlCol="0">
            <a:spAutoFit/>
          </a:bodyPr>
          <a:lstStyle/>
          <a:p>
            <a:pPr>
              <a:lnSpc>
                <a:spcPct val="150000"/>
              </a:lnSpc>
            </a:pPr>
            <a:r>
              <a:rPr lang="ja-JP" altLang="en-US"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介護給付費の受領後</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に、利用者に対して介護給付費の額を通知してください。</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（例）サービス提供月が</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9</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月の場合</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給付費は翌々月（</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11</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月）の</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15</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日以降に入金されるため、入金を確認した後に利用者に通知する。</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696A2310-2642-54B5-C3EE-950DA223BA14}"/>
              </a:ext>
            </a:extLst>
          </p:cNvPr>
          <p:cNvSpPr txBox="1"/>
          <p:nvPr/>
        </p:nvSpPr>
        <p:spPr>
          <a:xfrm>
            <a:off x="1029155" y="991076"/>
            <a:ext cx="10133690" cy="1314334"/>
          </a:xfrm>
          <a:prstGeom prst="rect">
            <a:avLst/>
          </a:prstGeom>
          <a:noFill/>
        </p:spPr>
        <p:txBody>
          <a:bodyPr wrap="square" rtlCol="0">
            <a:spAutoFit/>
          </a:bodyPr>
          <a:lstStyle/>
          <a:p>
            <a:pPr>
              <a:lnSpc>
                <a:spcPct val="150000"/>
              </a:lnSpc>
            </a:pPr>
            <a:endPar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nSpc>
                <a:spcPct val="150000"/>
              </a:lnSpc>
              <a:buFont typeface="Wingdings" panose="05000000000000000000" pitchFamily="2" charset="2"/>
              <a:buChar char="Ø"/>
            </a:pP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利用者の介護給付費等の受領を確認後に通知するようにしてください。</a:t>
            </a:r>
          </a:p>
          <a:p>
            <a:pPr>
              <a:lnSpc>
                <a:spcPct val="150000"/>
              </a:lnSpc>
            </a:pPr>
            <a:endParaRPr kumimoji="1"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B8CBAF98-5A55-BE8C-E055-1659A876DD4F}"/>
              </a:ext>
            </a:extLst>
          </p:cNvPr>
          <p:cNvSpPr txBox="1"/>
          <p:nvPr/>
        </p:nvSpPr>
        <p:spPr>
          <a:xfrm>
            <a:off x="481594" y="776367"/>
            <a:ext cx="7626775" cy="954107"/>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⑥介護給付費の額に係る通知等</a:t>
            </a:r>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に</a:t>
            </a:r>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関すること</a:t>
            </a:r>
            <a:endPar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grpSp>
        <p:nvGrpSpPr>
          <p:cNvPr id="5" name="グループ化 4">
            <a:extLst>
              <a:ext uri="{FF2B5EF4-FFF2-40B4-BE49-F238E27FC236}">
                <a16:creationId xmlns:a16="http://schemas.microsoft.com/office/drawing/2014/main" id="{3B287D9D-A347-BCD7-0BBC-D2BFC0F666DE}"/>
              </a:ext>
            </a:extLst>
          </p:cNvPr>
          <p:cNvGrpSpPr/>
          <p:nvPr/>
        </p:nvGrpSpPr>
        <p:grpSpPr>
          <a:xfrm>
            <a:off x="680009" y="2250058"/>
            <a:ext cx="3590150" cy="556397"/>
            <a:chOff x="5638698" y="476044"/>
            <a:chExt cx="3752421" cy="955270"/>
          </a:xfrm>
        </p:grpSpPr>
        <p:sp>
          <p:nvSpPr>
            <p:cNvPr id="6" name="フリーフォーム: 図形 5">
              <a:extLst>
                <a:ext uri="{FF2B5EF4-FFF2-40B4-BE49-F238E27FC236}">
                  <a16:creationId xmlns:a16="http://schemas.microsoft.com/office/drawing/2014/main" id="{1A864E43-B4BE-6D3D-E9C3-475620A888E2}"/>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7" name="フローチャート: 記憶データ 6">
              <a:extLst>
                <a:ext uri="{FF2B5EF4-FFF2-40B4-BE49-F238E27FC236}">
                  <a16:creationId xmlns:a16="http://schemas.microsoft.com/office/drawing/2014/main" id="{CF552DDD-23D3-E534-E6CA-95453C9AF196}"/>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59B3D4EF-2205-C13E-8CDE-B08B8F3CDE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9" name="テキスト ボックス 8">
              <a:extLst>
                <a:ext uri="{FF2B5EF4-FFF2-40B4-BE49-F238E27FC236}">
                  <a16:creationId xmlns:a16="http://schemas.microsoft.com/office/drawing/2014/main" id="{B4287B73-D577-6401-574A-22A82FB13C4B}"/>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grpSp>
        <p:nvGrpSpPr>
          <p:cNvPr id="29" name="グループ化 28">
            <a:extLst>
              <a:ext uri="{FF2B5EF4-FFF2-40B4-BE49-F238E27FC236}">
                <a16:creationId xmlns:a16="http://schemas.microsoft.com/office/drawing/2014/main" id="{F4DF2CA4-1912-20F4-57E7-BB27D8173403}"/>
              </a:ext>
            </a:extLst>
          </p:cNvPr>
          <p:cNvGrpSpPr/>
          <p:nvPr/>
        </p:nvGrpSpPr>
        <p:grpSpPr>
          <a:xfrm>
            <a:off x="1561346" y="4616380"/>
            <a:ext cx="1907294" cy="2025291"/>
            <a:chOff x="2042890" y="4661728"/>
            <a:chExt cx="1907294" cy="2025291"/>
          </a:xfrm>
        </p:grpSpPr>
        <p:grpSp>
          <p:nvGrpSpPr>
            <p:cNvPr id="28" name="グループ化 27">
              <a:extLst>
                <a:ext uri="{FF2B5EF4-FFF2-40B4-BE49-F238E27FC236}">
                  <a16:creationId xmlns:a16="http://schemas.microsoft.com/office/drawing/2014/main" id="{7FB550B0-F4E6-739E-46C7-A1A5F5A8CC20}"/>
                </a:ext>
              </a:extLst>
            </p:cNvPr>
            <p:cNvGrpSpPr/>
            <p:nvPr/>
          </p:nvGrpSpPr>
          <p:grpSpPr>
            <a:xfrm>
              <a:off x="2042890" y="4661728"/>
              <a:ext cx="1907294" cy="2025291"/>
              <a:chOff x="2036869" y="4707065"/>
              <a:chExt cx="1907294" cy="2025291"/>
            </a:xfrm>
          </p:grpSpPr>
          <p:pic>
            <p:nvPicPr>
              <p:cNvPr id="17" name="図 16">
                <a:extLst>
                  <a:ext uri="{FF2B5EF4-FFF2-40B4-BE49-F238E27FC236}">
                    <a16:creationId xmlns:a16="http://schemas.microsoft.com/office/drawing/2014/main" id="{F458117B-6F52-F382-FB3B-23360DB8683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036869" y="5373151"/>
                <a:ext cx="1801485" cy="1359205"/>
              </a:xfrm>
              <a:prstGeom prst="rect">
                <a:avLst/>
              </a:prstGeom>
            </p:spPr>
          </p:pic>
          <p:sp>
            <p:nvSpPr>
              <p:cNvPr id="19" name="フリーフォーム: 図形 18">
                <a:extLst>
                  <a:ext uri="{FF2B5EF4-FFF2-40B4-BE49-F238E27FC236}">
                    <a16:creationId xmlns:a16="http://schemas.microsoft.com/office/drawing/2014/main" id="{464722FD-765E-226D-3C09-7BE5A988D970}"/>
                  </a:ext>
                </a:extLst>
              </p:cNvPr>
              <p:cNvSpPr/>
              <p:nvPr/>
            </p:nvSpPr>
            <p:spPr>
              <a:xfrm flipV="1">
                <a:off x="2142678" y="4707065"/>
                <a:ext cx="1801485" cy="833899"/>
              </a:xfrm>
              <a:custGeom>
                <a:avLst/>
                <a:gdLst>
                  <a:gd name="connsiteX0" fmla="*/ 747052 w 1689735"/>
                  <a:gd name="connsiteY0" fmla="*/ 0 h 397391"/>
                  <a:gd name="connsiteX1" fmla="*/ 778826 w 1689735"/>
                  <a:gd name="connsiteY1" fmla="*/ 93505 h 397391"/>
                  <a:gd name="connsiteX2" fmla="*/ 1689735 w 1689735"/>
                  <a:gd name="connsiteY2" fmla="*/ 93505 h 397391"/>
                  <a:gd name="connsiteX3" fmla="*/ 1689735 w 1689735"/>
                  <a:gd name="connsiteY3" fmla="*/ 397391 h 397391"/>
                  <a:gd name="connsiteX4" fmla="*/ 0 w 1689735"/>
                  <a:gd name="connsiteY4" fmla="*/ 397391 h 397391"/>
                  <a:gd name="connsiteX5" fmla="*/ 0 w 1689735"/>
                  <a:gd name="connsiteY5" fmla="*/ 93505 h 397391"/>
                  <a:gd name="connsiteX6" fmla="*/ 715278 w 1689735"/>
                  <a:gd name="connsiteY6" fmla="*/ 93505 h 3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35" h="397391">
                    <a:moveTo>
                      <a:pt x="747052" y="0"/>
                    </a:moveTo>
                    <a:lnTo>
                      <a:pt x="778826" y="93505"/>
                    </a:lnTo>
                    <a:lnTo>
                      <a:pt x="1689735" y="93505"/>
                    </a:lnTo>
                    <a:lnTo>
                      <a:pt x="1689735" y="397391"/>
                    </a:lnTo>
                    <a:lnTo>
                      <a:pt x="0" y="397391"/>
                    </a:lnTo>
                    <a:lnTo>
                      <a:pt x="0" y="93505"/>
                    </a:lnTo>
                    <a:lnTo>
                      <a:pt x="715278" y="93505"/>
                    </a:ln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grpSp>
        <p:sp>
          <p:nvSpPr>
            <p:cNvPr id="23" name="テキスト ボックス 22">
              <a:extLst>
                <a:ext uri="{FF2B5EF4-FFF2-40B4-BE49-F238E27FC236}">
                  <a16:creationId xmlns:a16="http://schemas.microsoft.com/office/drawing/2014/main" id="{4F5AB574-9C0F-C5F9-7AF2-E288DBBB8EB1}"/>
                </a:ext>
              </a:extLst>
            </p:cNvPr>
            <p:cNvSpPr txBox="1"/>
            <p:nvPr/>
          </p:nvSpPr>
          <p:spPr>
            <a:xfrm>
              <a:off x="2475084" y="4814866"/>
              <a:ext cx="1225240" cy="369332"/>
            </a:xfrm>
            <a:prstGeom prst="rect">
              <a:avLst/>
            </a:prstGeom>
            <a:noFill/>
          </p:spPr>
          <p:txBody>
            <a:bodyPr wrap="square" rtlCol="0">
              <a:spAutoFit/>
            </a:bodyPr>
            <a:lstStyle/>
            <a:p>
              <a:r>
                <a:rPr kumimoji="1" lang="ja-JP" altLang="en-US" dirty="0">
                  <a:latin typeface="BIZ UDP明朝 Medium" panose="02020500000000000000" pitchFamily="18" charset="-128"/>
                  <a:ea typeface="BIZ UDP明朝 Medium" panose="02020500000000000000" pitchFamily="18" charset="-128"/>
                </a:rPr>
                <a:t>入金確認</a:t>
              </a:r>
            </a:p>
          </p:txBody>
        </p:sp>
      </p:grpSp>
      <p:grpSp>
        <p:nvGrpSpPr>
          <p:cNvPr id="30" name="グループ化 29">
            <a:extLst>
              <a:ext uri="{FF2B5EF4-FFF2-40B4-BE49-F238E27FC236}">
                <a16:creationId xmlns:a16="http://schemas.microsoft.com/office/drawing/2014/main" id="{BBF93158-4384-6DBC-CBE2-61F89F6E94AE}"/>
              </a:ext>
            </a:extLst>
          </p:cNvPr>
          <p:cNvGrpSpPr/>
          <p:nvPr/>
        </p:nvGrpSpPr>
        <p:grpSpPr>
          <a:xfrm>
            <a:off x="4416921" y="4611863"/>
            <a:ext cx="2771373" cy="2157946"/>
            <a:chOff x="4772419" y="4681254"/>
            <a:chExt cx="2771373" cy="2157946"/>
          </a:xfrm>
        </p:grpSpPr>
        <p:pic>
          <p:nvPicPr>
            <p:cNvPr id="13" name="図 12">
              <a:extLst>
                <a:ext uri="{FF2B5EF4-FFF2-40B4-BE49-F238E27FC236}">
                  <a16:creationId xmlns:a16="http://schemas.microsoft.com/office/drawing/2014/main" id="{B648D710-2B96-8ADF-5010-41456FC42C5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665739" y="5566461"/>
              <a:ext cx="984732" cy="1272739"/>
            </a:xfrm>
            <a:prstGeom prst="rect">
              <a:avLst/>
            </a:prstGeom>
          </p:spPr>
        </p:pic>
        <p:grpSp>
          <p:nvGrpSpPr>
            <p:cNvPr id="25" name="グループ化 24">
              <a:extLst>
                <a:ext uri="{FF2B5EF4-FFF2-40B4-BE49-F238E27FC236}">
                  <a16:creationId xmlns:a16="http://schemas.microsoft.com/office/drawing/2014/main" id="{D6F4442E-DD35-B787-03F8-C303B3C99F54}"/>
                </a:ext>
              </a:extLst>
            </p:cNvPr>
            <p:cNvGrpSpPr/>
            <p:nvPr/>
          </p:nvGrpSpPr>
          <p:grpSpPr>
            <a:xfrm>
              <a:off x="4772419" y="4681254"/>
              <a:ext cx="2771373" cy="844884"/>
              <a:chOff x="4636612" y="4761958"/>
              <a:chExt cx="2764313" cy="867316"/>
            </a:xfrm>
          </p:grpSpPr>
          <p:sp>
            <p:nvSpPr>
              <p:cNvPr id="21" name="フリーフォーム: 図形 20">
                <a:extLst>
                  <a:ext uri="{FF2B5EF4-FFF2-40B4-BE49-F238E27FC236}">
                    <a16:creationId xmlns:a16="http://schemas.microsoft.com/office/drawing/2014/main" id="{CDC4A38D-6C16-5EFB-6664-5A42E9FBA20D}"/>
                  </a:ext>
                </a:extLst>
              </p:cNvPr>
              <p:cNvSpPr/>
              <p:nvPr/>
            </p:nvSpPr>
            <p:spPr>
              <a:xfrm flipV="1">
                <a:off x="4636612" y="4778988"/>
                <a:ext cx="2764313" cy="850286"/>
              </a:xfrm>
              <a:custGeom>
                <a:avLst/>
                <a:gdLst>
                  <a:gd name="connsiteX0" fmla="*/ 747052 w 1689735"/>
                  <a:gd name="connsiteY0" fmla="*/ 0 h 397391"/>
                  <a:gd name="connsiteX1" fmla="*/ 778826 w 1689735"/>
                  <a:gd name="connsiteY1" fmla="*/ 93505 h 397391"/>
                  <a:gd name="connsiteX2" fmla="*/ 1689735 w 1689735"/>
                  <a:gd name="connsiteY2" fmla="*/ 93505 h 397391"/>
                  <a:gd name="connsiteX3" fmla="*/ 1689735 w 1689735"/>
                  <a:gd name="connsiteY3" fmla="*/ 397391 h 397391"/>
                  <a:gd name="connsiteX4" fmla="*/ 0 w 1689735"/>
                  <a:gd name="connsiteY4" fmla="*/ 397391 h 397391"/>
                  <a:gd name="connsiteX5" fmla="*/ 0 w 1689735"/>
                  <a:gd name="connsiteY5" fmla="*/ 93505 h 397391"/>
                  <a:gd name="connsiteX6" fmla="*/ 715278 w 1689735"/>
                  <a:gd name="connsiteY6" fmla="*/ 93505 h 3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35" h="397391">
                    <a:moveTo>
                      <a:pt x="747052" y="0"/>
                    </a:moveTo>
                    <a:lnTo>
                      <a:pt x="778826" y="93505"/>
                    </a:lnTo>
                    <a:lnTo>
                      <a:pt x="1689735" y="93505"/>
                    </a:lnTo>
                    <a:lnTo>
                      <a:pt x="1689735" y="397391"/>
                    </a:lnTo>
                    <a:lnTo>
                      <a:pt x="0" y="397391"/>
                    </a:lnTo>
                    <a:lnTo>
                      <a:pt x="0" y="93505"/>
                    </a:lnTo>
                    <a:lnTo>
                      <a:pt x="715278" y="93505"/>
                    </a:ln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24" name="テキスト ボックス 23">
                <a:extLst>
                  <a:ext uri="{FF2B5EF4-FFF2-40B4-BE49-F238E27FC236}">
                    <a16:creationId xmlns:a16="http://schemas.microsoft.com/office/drawing/2014/main" id="{F54CB61F-C47F-DBB9-D3B4-CA40D5278DFE}"/>
                  </a:ext>
                </a:extLst>
              </p:cNvPr>
              <p:cNvSpPr txBox="1"/>
              <p:nvPr/>
            </p:nvSpPr>
            <p:spPr>
              <a:xfrm>
                <a:off x="4915750" y="4761958"/>
                <a:ext cx="2308648" cy="663491"/>
              </a:xfrm>
              <a:prstGeom prst="rect">
                <a:avLst/>
              </a:prstGeom>
              <a:noFill/>
            </p:spPr>
            <p:txBody>
              <a:bodyPr wrap="square" rtlCol="0">
                <a:spAutoFit/>
              </a:bodyPr>
              <a:lstStyle/>
              <a:p>
                <a:r>
                  <a:rPr kumimoji="1" lang="ja-JP" altLang="en-US" dirty="0">
                    <a:latin typeface="BIZ UDP明朝 Medium" panose="02020500000000000000" pitchFamily="18" charset="-128"/>
                    <a:ea typeface="BIZ UDP明朝 Medium" panose="02020500000000000000" pitchFamily="18" charset="-128"/>
                  </a:rPr>
                  <a:t>入金確認後の日付で通知を作成し送付</a:t>
                </a:r>
              </a:p>
            </p:txBody>
          </p:sp>
        </p:grpSp>
      </p:grpSp>
      <p:grpSp>
        <p:nvGrpSpPr>
          <p:cNvPr id="31" name="グループ化 30">
            <a:extLst>
              <a:ext uri="{FF2B5EF4-FFF2-40B4-BE49-F238E27FC236}">
                <a16:creationId xmlns:a16="http://schemas.microsoft.com/office/drawing/2014/main" id="{7C876ACF-8EAC-8BF5-596E-804A2AFE0926}"/>
              </a:ext>
            </a:extLst>
          </p:cNvPr>
          <p:cNvGrpSpPr/>
          <p:nvPr/>
        </p:nvGrpSpPr>
        <p:grpSpPr>
          <a:xfrm>
            <a:off x="8416426" y="4628453"/>
            <a:ext cx="1920055" cy="1923022"/>
            <a:chOff x="8490618" y="4745459"/>
            <a:chExt cx="1920055" cy="1923022"/>
          </a:xfrm>
        </p:grpSpPr>
        <p:pic>
          <p:nvPicPr>
            <p:cNvPr id="15" name="図 14">
              <a:extLst>
                <a:ext uri="{FF2B5EF4-FFF2-40B4-BE49-F238E27FC236}">
                  <a16:creationId xmlns:a16="http://schemas.microsoft.com/office/drawing/2014/main" id="{B9F6A3F6-443D-AC34-D681-3028099DCF4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490618" y="5366075"/>
              <a:ext cx="1538412" cy="1302406"/>
            </a:xfrm>
            <a:prstGeom prst="rect">
              <a:avLst/>
            </a:prstGeom>
          </p:spPr>
        </p:pic>
        <p:sp>
          <p:nvSpPr>
            <p:cNvPr id="27" name="フリーフォーム: 図形 26">
              <a:extLst>
                <a:ext uri="{FF2B5EF4-FFF2-40B4-BE49-F238E27FC236}">
                  <a16:creationId xmlns:a16="http://schemas.microsoft.com/office/drawing/2014/main" id="{6E22BF4B-2B9A-D2F3-65E5-59D2038517A9}"/>
                </a:ext>
              </a:extLst>
            </p:cNvPr>
            <p:cNvSpPr/>
            <p:nvPr/>
          </p:nvSpPr>
          <p:spPr>
            <a:xfrm flipV="1">
              <a:off x="8609188" y="4745459"/>
              <a:ext cx="1801485" cy="833899"/>
            </a:xfrm>
            <a:custGeom>
              <a:avLst/>
              <a:gdLst>
                <a:gd name="connsiteX0" fmla="*/ 747052 w 1689735"/>
                <a:gd name="connsiteY0" fmla="*/ 0 h 397391"/>
                <a:gd name="connsiteX1" fmla="*/ 778826 w 1689735"/>
                <a:gd name="connsiteY1" fmla="*/ 93505 h 397391"/>
                <a:gd name="connsiteX2" fmla="*/ 1689735 w 1689735"/>
                <a:gd name="connsiteY2" fmla="*/ 93505 h 397391"/>
                <a:gd name="connsiteX3" fmla="*/ 1689735 w 1689735"/>
                <a:gd name="connsiteY3" fmla="*/ 397391 h 397391"/>
                <a:gd name="connsiteX4" fmla="*/ 0 w 1689735"/>
                <a:gd name="connsiteY4" fmla="*/ 397391 h 397391"/>
                <a:gd name="connsiteX5" fmla="*/ 0 w 1689735"/>
                <a:gd name="connsiteY5" fmla="*/ 93505 h 397391"/>
                <a:gd name="connsiteX6" fmla="*/ 715278 w 1689735"/>
                <a:gd name="connsiteY6" fmla="*/ 93505 h 3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35" h="397391">
                  <a:moveTo>
                    <a:pt x="747052" y="0"/>
                  </a:moveTo>
                  <a:lnTo>
                    <a:pt x="778826" y="93505"/>
                  </a:lnTo>
                  <a:lnTo>
                    <a:pt x="1689735" y="93505"/>
                  </a:lnTo>
                  <a:lnTo>
                    <a:pt x="1689735" y="397391"/>
                  </a:lnTo>
                  <a:lnTo>
                    <a:pt x="0" y="397391"/>
                  </a:lnTo>
                  <a:lnTo>
                    <a:pt x="0" y="93505"/>
                  </a:lnTo>
                  <a:lnTo>
                    <a:pt x="715278" y="93505"/>
                  </a:ln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26" name="テキスト ボックス 25">
              <a:extLst>
                <a:ext uri="{FF2B5EF4-FFF2-40B4-BE49-F238E27FC236}">
                  <a16:creationId xmlns:a16="http://schemas.microsoft.com/office/drawing/2014/main" id="{7ED44367-A480-9A08-9110-C192F8846522}"/>
                </a:ext>
              </a:extLst>
            </p:cNvPr>
            <p:cNvSpPr txBox="1"/>
            <p:nvPr/>
          </p:nvSpPr>
          <p:spPr>
            <a:xfrm>
              <a:off x="8872261" y="4887023"/>
              <a:ext cx="1538412" cy="369332"/>
            </a:xfrm>
            <a:prstGeom prst="rect">
              <a:avLst/>
            </a:prstGeom>
            <a:noFill/>
          </p:spPr>
          <p:txBody>
            <a:bodyPr wrap="square" rtlCol="0">
              <a:spAutoFit/>
            </a:bodyPr>
            <a:lstStyle/>
            <a:p>
              <a:r>
                <a:rPr kumimoji="1" lang="ja-JP" altLang="en-US" dirty="0">
                  <a:latin typeface="BIZ UDP明朝 Medium" panose="02020500000000000000" pitchFamily="18" charset="-128"/>
                  <a:ea typeface="BIZ UDP明朝 Medium" panose="02020500000000000000" pitchFamily="18" charset="-128"/>
                </a:rPr>
                <a:t>利用者受領</a:t>
              </a:r>
            </a:p>
          </p:txBody>
        </p:sp>
      </p:grpSp>
      <p:cxnSp>
        <p:nvCxnSpPr>
          <p:cNvPr id="39" name="直線矢印コネクタ 38">
            <a:extLst>
              <a:ext uri="{FF2B5EF4-FFF2-40B4-BE49-F238E27FC236}">
                <a16:creationId xmlns:a16="http://schemas.microsoft.com/office/drawing/2014/main" id="{E4D03289-3DC8-58C8-7FEC-649A88FC80F5}"/>
              </a:ext>
            </a:extLst>
          </p:cNvPr>
          <p:cNvCxnSpPr>
            <a:cxnSpLocks/>
          </p:cNvCxnSpPr>
          <p:nvPr/>
        </p:nvCxnSpPr>
        <p:spPr>
          <a:xfrm>
            <a:off x="3362831" y="5943525"/>
            <a:ext cx="11663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6131C26C-B221-5E6F-B057-B89BD55799A2}"/>
              </a:ext>
            </a:extLst>
          </p:cNvPr>
          <p:cNvCxnSpPr>
            <a:cxnSpLocks/>
          </p:cNvCxnSpPr>
          <p:nvPr/>
        </p:nvCxnSpPr>
        <p:spPr>
          <a:xfrm>
            <a:off x="7300913" y="5943525"/>
            <a:ext cx="12863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オーディオ 49">
            <a:hlinkClick r:id="" action="ppaction://media"/>
            <a:extLst>
              <a:ext uri="{FF2B5EF4-FFF2-40B4-BE49-F238E27FC236}">
                <a16:creationId xmlns:a16="http://schemas.microsoft.com/office/drawing/2014/main" id="{513BD10B-8C7E-1AEF-BD70-B39F4086E24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2866862"/>
      </p:ext>
    </p:extLst>
  </p:cSld>
  <p:clrMapOvr>
    <a:masterClrMapping/>
  </p:clrMapOvr>
  <mc:AlternateContent xmlns:mc="http://schemas.openxmlformats.org/markup-compatibility/2006" xmlns:p14="http://schemas.microsoft.com/office/powerpoint/2010/main">
    <mc:Choice Requires="p14">
      <p:transition spd="slow" p14:dur="2000" advTm="19254"/>
    </mc:Choice>
    <mc:Fallback xmlns="">
      <p:transition spd="slow" advTm="1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67617D3-4D6E-6E46-8713-40A06B26BA78}"/>
              </a:ext>
            </a:extLst>
          </p:cNvPr>
          <p:cNvGrpSpPr/>
          <p:nvPr/>
        </p:nvGrpSpPr>
        <p:grpSpPr>
          <a:xfrm>
            <a:off x="2525072" y="399886"/>
            <a:ext cx="6813978" cy="647216"/>
            <a:chOff x="881888" y="829470"/>
            <a:chExt cx="1056644" cy="461666"/>
          </a:xfrm>
          <a:solidFill>
            <a:schemeClr val="bg2">
              <a:lumMod val="75000"/>
            </a:schemeClr>
          </a:solidFill>
        </p:grpSpPr>
        <p:sp>
          <p:nvSpPr>
            <p:cNvPr id="3" name="矢印: 五方向 2">
              <a:extLst>
                <a:ext uri="{FF2B5EF4-FFF2-40B4-BE49-F238E27FC236}">
                  <a16:creationId xmlns:a16="http://schemas.microsoft.com/office/drawing/2014/main" id="{FB4300B5-C903-F817-A394-A4A08B958077}"/>
                </a:ext>
              </a:extLst>
            </p:cNvPr>
            <p:cNvSpPr/>
            <p:nvPr/>
          </p:nvSpPr>
          <p:spPr>
            <a:xfrm>
              <a:off x="881888" y="829470"/>
              <a:ext cx="1056644" cy="461666"/>
            </a:xfrm>
            <a:prstGeom prst="homePlate">
              <a:avLst>
                <a:gd name="adj" fmla="val 231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59DECBE5-A3C4-9E93-D628-03B77EBF261D}"/>
                </a:ext>
              </a:extLst>
            </p:cNvPr>
            <p:cNvSpPr txBox="1"/>
            <p:nvPr/>
          </p:nvSpPr>
          <p:spPr>
            <a:xfrm>
              <a:off x="910230" y="902075"/>
              <a:ext cx="951737" cy="329311"/>
            </a:xfrm>
            <a:prstGeom prst="rect">
              <a:avLst/>
            </a:prstGeom>
            <a:grpFill/>
          </p:spPr>
          <p:txBody>
            <a:bodyPr wrap="square" rtlCol="0">
              <a:spAutoFit/>
            </a:bodyPr>
            <a:lstStyle/>
            <a:p>
              <a:r>
                <a:rPr kumimoji="1" lang="en-US" altLang="ja-JP" sz="24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部   </a:t>
              </a:r>
              <a:r>
                <a:rPr lang="ja-JP" altLang="ja-JP" sz="2400" b="1"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令和</a:t>
              </a:r>
              <a:r>
                <a:rPr lang="en-US" altLang="ja-JP" sz="2400" b="1"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a:t>
              </a:r>
              <a:r>
                <a:rPr lang="ja-JP" altLang="ja-JP" sz="2400" b="1"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年度報酬改定のポイント</a:t>
              </a:r>
              <a:endParaRPr kumimoji="1" lang="ja-JP" altLang="en-US" sz="24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 name="グループ化 4">
            <a:extLst>
              <a:ext uri="{FF2B5EF4-FFF2-40B4-BE49-F238E27FC236}">
                <a16:creationId xmlns:a16="http://schemas.microsoft.com/office/drawing/2014/main" id="{006901DF-13C3-5882-F425-528496763555}"/>
              </a:ext>
            </a:extLst>
          </p:cNvPr>
          <p:cNvGrpSpPr/>
          <p:nvPr/>
        </p:nvGrpSpPr>
        <p:grpSpPr>
          <a:xfrm>
            <a:off x="2525071" y="3052945"/>
            <a:ext cx="6813979" cy="647213"/>
            <a:chOff x="882430" y="869616"/>
            <a:chExt cx="1056644" cy="534879"/>
          </a:xfrm>
          <a:solidFill>
            <a:srgbClr val="0070C0"/>
          </a:solidFill>
        </p:grpSpPr>
        <p:sp>
          <p:nvSpPr>
            <p:cNvPr id="6" name="矢印: 五方向 5">
              <a:extLst>
                <a:ext uri="{FF2B5EF4-FFF2-40B4-BE49-F238E27FC236}">
                  <a16:creationId xmlns:a16="http://schemas.microsoft.com/office/drawing/2014/main" id="{E03FDE41-961A-287F-A306-61AEBD9F7153}"/>
                </a:ext>
              </a:extLst>
            </p:cNvPr>
            <p:cNvSpPr/>
            <p:nvPr/>
          </p:nvSpPr>
          <p:spPr>
            <a:xfrm>
              <a:off x="882430" y="869616"/>
              <a:ext cx="1056644" cy="534879"/>
            </a:xfrm>
            <a:prstGeom prst="homePlate">
              <a:avLst>
                <a:gd name="adj" fmla="val 231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E09ADDA-42BF-5B80-01FA-96C526D33C36}"/>
                </a:ext>
              </a:extLst>
            </p:cNvPr>
            <p:cNvSpPr txBox="1"/>
            <p:nvPr/>
          </p:nvSpPr>
          <p:spPr>
            <a:xfrm>
              <a:off x="908215" y="955991"/>
              <a:ext cx="882868" cy="381536"/>
            </a:xfrm>
            <a:prstGeom prst="rect">
              <a:avLst/>
            </a:prstGeom>
            <a:grp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２部   指摘件数が多い</a:t>
              </a:r>
              <a:r>
                <a:rPr lang="ja-JP" altLang="en-US" sz="2400" b="1" dirty="0">
                  <a:solidFill>
                    <a:schemeClr val="bg1"/>
                  </a:solidFill>
                  <a:latin typeface="BIZ UDPゴシック" panose="020B0400000000000000" pitchFamily="50" charset="-128"/>
                  <a:ea typeface="BIZ UDPゴシック" panose="020B0400000000000000" pitchFamily="50" charset="-128"/>
                </a:rPr>
                <a:t>事項</a:t>
              </a:r>
              <a:endParaRPr kumimoji="1" lang="ja-JP" altLang="en-US" sz="24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1" name="テキスト ボックス 10">
            <a:extLst>
              <a:ext uri="{FF2B5EF4-FFF2-40B4-BE49-F238E27FC236}">
                <a16:creationId xmlns:a16="http://schemas.microsoft.com/office/drawing/2014/main" id="{C97FC4BD-E18B-50B3-0903-FE4E433AB9CB}"/>
              </a:ext>
            </a:extLst>
          </p:cNvPr>
          <p:cNvSpPr txBox="1"/>
          <p:nvPr/>
        </p:nvSpPr>
        <p:spPr>
          <a:xfrm>
            <a:off x="2741717" y="1088984"/>
            <a:ext cx="7902268" cy="3277820"/>
          </a:xfrm>
          <a:prstGeom prst="rect">
            <a:avLst/>
          </a:prstGeom>
          <a:noFill/>
        </p:spPr>
        <p:txBody>
          <a:bodyPr wrap="square" rtlCol="0">
            <a:spAutoFit/>
          </a:bodyPr>
          <a:lstStyle/>
          <a:p>
            <a:pPr algn="just">
              <a:lnSpc>
                <a:spcPct val="150000"/>
              </a:lnSpc>
            </a:pPr>
            <a:r>
              <a:rPr lang="ja-JP" altLang="ja-JP" sz="1800" kern="1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①虐待防止措置未実施減算（新設</a:t>
            </a:r>
            <a:r>
              <a:rPr lang="ja-JP" altLang="en-US" sz="1800" kern="1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800" kern="1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sz="1800" kern="1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②身体拘束廃止未実施減算（見直し）</a:t>
            </a:r>
            <a:endParaRPr lang="en-US" altLang="ja-JP" sz="1800" kern="1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sz="1800" kern="1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③業務継続計画未策定減算（新設）</a:t>
            </a:r>
            <a:endParaRPr lang="en-US" altLang="ja-JP" kern="100" dirty="0">
              <a:solidFill>
                <a:schemeClr val="bg2">
                  <a:lumMod val="50000"/>
                </a:schemeClr>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ja-JP" sz="18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④情報公表未報告減算（新設）　</a:t>
            </a:r>
            <a:endParaRPr lang="en-US" altLang="ja-JP" sz="1800" dirty="0">
              <a:solidFill>
                <a:schemeClr val="bg2">
                  <a:lumMod val="50000"/>
                </a:schemeClr>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26E86CC0-971E-75B1-73D8-7E41C0E2ECC0}"/>
              </a:ext>
            </a:extLst>
          </p:cNvPr>
          <p:cNvSpPr txBox="1"/>
          <p:nvPr/>
        </p:nvSpPr>
        <p:spPr>
          <a:xfrm>
            <a:off x="2691351" y="3783922"/>
            <a:ext cx="7573656" cy="2862322"/>
          </a:xfrm>
          <a:prstGeom prst="rect">
            <a:avLst/>
          </a:prstGeom>
          <a:noFill/>
        </p:spPr>
        <p:txBody>
          <a:bodyPr wrap="square" rtlCol="0">
            <a:spAutoFit/>
          </a:bodyPr>
          <a:lstStyle/>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①虐待の防止に関すること</a:t>
            </a:r>
          </a:p>
          <a:p>
            <a:pPr algn="just">
              <a:lnSpc>
                <a:spcPct val="150000"/>
              </a:lnSpc>
            </a:pP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②</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身体拘束等適正化に</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関すること</a:t>
            </a: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③</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a:t>
            </a:r>
            <a:r>
              <a:rPr lang="en-US"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BCP</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関連</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④</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感染症まん延防止に関すること</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⑤秘密保持に関すること</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⑥</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介護給付費の額に係る通知等</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関すること</a:t>
            </a:r>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4" name="オーディオ 13">
            <a:hlinkClick r:id="" action="ppaction://media"/>
            <a:extLst>
              <a:ext uri="{FF2B5EF4-FFF2-40B4-BE49-F238E27FC236}">
                <a16:creationId xmlns:a16="http://schemas.microsoft.com/office/drawing/2014/main" id="{FC8180CE-19AC-2D89-F8C4-756008ED60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4503765"/>
      </p:ext>
    </p:extLst>
  </p:cSld>
  <p:clrMapOvr>
    <a:masterClrMapping/>
  </p:clrMapOvr>
  <mc:AlternateContent xmlns:mc="http://schemas.openxmlformats.org/markup-compatibility/2006" xmlns:p14="http://schemas.microsoft.com/office/powerpoint/2010/main">
    <mc:Choice Requires="p14">
      <p:transition spd="slow" p14:dur="2000" advTm="7286"/>
    </mc:Choice>
    <mc:Fallback xmlns="">
      <p:transition spd="slow" advTm="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20F7A362-7A0D-5FCB-758A-9252B85FFF67}"/>
              </a:ext>
            </a:extLst>
          </p:cNvPr>
          <p:cNvSpPr txBox="1">
            <a:spLocks/>
          </p:cNvSpPr>
          <p:nvPr/>
        </p:nvSpPr>
        <p:spPr>
          <a:xfrm>
            <a:off x="1297964" y="1849034"/>
            <a:ext cx="10080000" cy="34139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本動画の受講が終了しましたら、</a:t>
            </a:r>
            <a:endParaRPr lang="en-US" altLang="ja-JP"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ホームページにあるＵＲＬにアクセスしていただき、</a:t>
            </a:r>
            <a:endParaRPr lang="en-US" altLang="ja-JP"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b="1" dirty="0">
                <a:solidFill>
                  <a:srgbClr val="4472C4"/>
                </a:solidFill>
                <a:latin typeface="BIZ UDPゴシック" panose="020B0400000000000000" pitchFamily="50" charset="-128"/>
                <a:ea typeface="BIZ UDPゴシック" panose="020B0400000000000000" pitchFamily="50" charset="-128"/>
              </a:rPr>
              <a:t>受講報告書の提出</a:t>
            </a:r>
            <a:r>
              <a:rPr lang="ja-JP" altLang="en-US" sz="2000" dirty="0">
                <a:latin typeface="BIZ UDPゴシック" panose="020B0400000000000000" pitchFamily="50" charset="-128"/>
                <a:ea typeface="BIZ UDPゴシック" panose="020B0400000000000000" pitchFamily="50" charset="-128"/>
              </a:rPr>
              <a:t>をお願いいたします。</a:t>
            </a:r>
            <a:endParaRPr lang="en-US" altLang="ja-JP"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（ホームページから受講報告書をダウンロードしていただき、</a:t>
            </a:r>
            <a:endParaRPr lang="en-US" altLang="ja-JP"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入力、提出いただくこともできます。）</a:t>
            </a:r>
            <a:endParaRPr lang="en-US" altLang="ja-JP"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endParaRPr lang="en-US" altLang="zh-TW"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受講報告書のご提出により集団指導の</a:t>
            </a:r>
            <a:r>
              <a:rPr lang="ja-JP" altLang="en-US" b="1" dirty="0">
                <a:solidFill>
                  <a:srgbClr val="4472C4"/>
                </a:solidFill>
                <a:latin typeface="BIZ UDPゴシック" panose="020B0400000000000000" pitchFamily="50" charset="-128"/>
                <a:ea typeface="BIZ UDPゴシック" panose="020B0400000000000000" pitchFamily="50" charset="-128"/>
              </a:rPr>
              <a:t>受講確認</a:t>
            </a:r>
            <a:r>
              <a:rPr lang="ja-JP" altLang="en-US" sz="2000" dirty="0">
                <a:latin typeface="BIZ UDPゴシック" panose="020B0400000000000000" pitchFamily="50" charset="-128"/>
                <a:ea typeface="BIZ UDPゴシック" panose="020B0400000000000000" pitchFamily="50" charset="-128"/>
              </a:rPr>
              <a:t>といたします。</a:t>
            </a:r>
            <a:endParaRPr lang="en-US" altLang="ja-JP" sz="2000" dirty="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どうぞ、よろしくお願いいたします。</a:t>
            </a:r>
            <a:endParaRPr lang="en-US" altLang="ja-JP" sz="20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3EAC62E-3E8C-EF3C-F028-1F8233D234C5}"/>
              </a:ext>
            </a:extLst>
          </p:cNvPr>
          <p:cNvSpPr txBox="1"/>
          <p:nvPr/>
        </p:nvSpPr>
        <p:spPr>
          <a:xfrm>
            <a:off x="3017044" y="472411"/>
            <a:ext cx="5500688" cy="584775"/>
          </a:xfrm>
          <a:prstGeom prst="rect">
            <a:avLst/>
          </a:prstGeom>
          <a:noFill/>
        </p:spPr>
        <p:txBody>
          <a:bodyPr wrap="square" rtlCol="0">
            <a:spAutoFit/>
          </a:bodyPr>
          <a:lstStyle/>
          <a:p>
            <a:pPr algn="r"/>
            <a:r>
              <a:rPr lang="ja-JP" altLang="en-US" sz="32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受講報告書ご提出のお願い</a:t>
            </a:r>
            <a:endParaRPr kumimoji="1" lang="ja-JP" altLang="en-US" sz="3200" dirty="0"/>
          </a:p>
        </p:txBody>
      </p:sp>
      <p:pic>
        <p:nvPicPr>
          <p:cNvPr id="39" name="オーディオ 38">
            <a:hlinkClick r:id="" action="ppaction://media"/>
            <a:extLst>
              <a:ext uri="{FF2B5EF4-FFF2-40B4-BE49-F238E27FC236}">
                <a16:creationId xmlns:a16="http://schemas.microsoft.com/office/drawing/2014/main" id="{AE44B7D6-C7DC-31F8-01C2-2480C3FDA6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4698444"/>
      </p:ext>
    </p:extLst>
  </p:cSld>
  <p:clrMapOvr>
    <a:masterClrMapping/>
  </p:clrMapOvr>
  <mc:AlternateContent xmlns:mc="http://schemas.openxmlformats.org/markup-compatibility/2006" xmlns:p14="http://schemas.microsoft.com/office/powerpoint/2010/main">
    <mc:Choice Requires="p14">
      <p:transition spd="slow" p14:dur="2000" advTm="22319"/>
    </mc:Choice>
    <mc:Fallback xmlns="">
      <p:transition spd="slow" advTm="2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B323E6-411F-486A-F096-24A1A7171590}"/>
              </a:ext>
            </a:extLst>
          </p:cNvPr>
          <p:cNvSpPr txBox="1"/>
          <p:nvPr/>
        </p:nvSpPr>
        <p:spPr>
          <a:xfrm>
            <a:off x="1509486" y="3013501"/>
            <a:ext cx="9826172" cy="830997"/>
          </a:xfrm>
          <a:prstGeom prst="rect">
            <a:avLst/>
          </a:prstGeom>
          <a:noFill/>
        </p:spPr>
        <p:txBody>
          <a:bodyPr wrap="square" rtlCol="0">
            <a:spAutoFit/>
          </a:bodyPr>
          <a:lstStyle/>
          <a:p>
            <a:r>
              <a:rPr kumimoji="0" lang="ja-JP" altLang="en-US" sz="4800" b="1" i="0" u="none" strike="noStrike" kern="0" cap="none" spc="0" normalizeH="0" baseline="0" noProof="0" dirty="0">
                <a:ln>
                  <a:noFill/>
                </a:ln>
                <a:solidFill>
                  <a:srgbClr val="0070C0"/>
                </a:solidFill>
                <a:effectLst/>
                <a:uLnTx/>
                <a:uFillTx/>
              </a:rPr>
              <a:t>ご清聴ありがとうございました。</a:t>
            </a:r>
            <a:endParaRPr kumimoji="1" lang="ja-JP" altLang="en-US" sz="4800" dirty="0">
              <a:solidFill>
                <a:srgbClr val="0070C0"/>
              </a:solidFill>
            </a:endParaRPr>
          </a:p>
        </p:txBody>
      </p:sp>
      <p:pic>
        <p:nvPicPr>
          <p:cNvPr id="4" name="図 3">
            <a:extLst>
              <a:ext uri="{FF2B5EF4-FFF2-40B4-BE49-F238E27FC236}">
                <a16:creationId xmlns:a16="http://schemas.microsoft.com/office/drawing/2014/main" id="{F48A466A-D9FB-FAC1-3DAA-91EE795CA533}"/>
              </a:ext>
            </a:extLst>
          </p:cNvPr>
          <p:cNvPicPr>
            <a:picLocks noChangeAspect="1"/>
          </p:cNvPicPr>
          <p:nvPr/>
        </p:nvPicPr>
        <p:blipFill>
          <a:blip r:embed="rId5">
            <a:clrChange>
              <a:clrFrom>
                <a:srgbClr val="FFFFFF"/>
              </a:clrFrom>
              <a:clrTo>
                <a:srgbClr val="FFFFFF">
                  <a:alpha val="0"/>
                </a:srgbClr>
              </a:clrTo>
            </a:clrChange>
            <a:alphaModFix/>
          </a:blip>
          <a:stretch>
            <a:fillRect/>
          </a:stretch>
        </p:blipFill>
        <p:spPr>
          <a:xfrm>
            <a:off x="9263850" y="4129088"/>
            <a:ext cx="1754274" cy="1440660"/>
          </a:xfrm>
          <a:prstGeom prst="rect">
            <a:avLst/>
          </a:prstGeom>
          <a:ln>
            <a:noFill/>
          </a:ln>
        </p:spPr>
      </p:pic>
      <p:pic>
        <p:nvPicPr>
          <p:cNvPr id="68" name="オーディオ 67">
            <a:hlinkClick r:id="" action="ppaction://media"/>
            <a:extLst>
              <a:ext uri="{FF2B5EF4-FFF2-40B4-BE49-F238E27FC236}">
                <a16:creationId xmlns:a16="http://schemas.microsoft.com/office/drawing/2014/main" id="{AFC387B8-CF18-DD4D-560F-86E8ED3402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6432908"/>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36F3D5FA-8823-D5E6-8F76-C47E4B33A56C}"/>
              </a:ext>
            </a:extLst>
          </p:cNvPr>
          <p:cNvGraphicFramePr>
            <a:graphicFrameLocks noGrp="1"/>
          </p:cNvGraphicFramePr>
          <p:nvPr>
            <p:extLst>
              <p:ext uri="{D42A27DB-BD31-4B8C-83A1-F6EECF244321}">
                <p14:modId xmlns:p14="http://schemas.microsoft.com/office/powerpoint/2010/main" val="1697165119"/>
              </p:ext>
            </p:extLst>
          </p:nvPr>
        </p:nvGraphicFramePr>
        <p:xfrm>
          <a:off x="504821" y="1257884"/>
          <a:ext cx="10782304" cy="5051199"/>
        </p:xfrm>
        <a:graphic>
          <a:graphicData uri="http://schemas.openxmlformats.org/drawingml/2006/table">
            <a:tbl>
              <a:tblPr firstRow="1" bandRow="1">
                <a:tableStyleId>{7DF18680-E054-41AD-8BC1-D1AEF772440D}</a:tableStyleId>
              </a:tblPr>
              <a:tblGrid>
                <a:gridCol w="2423894">
                  <a:extLst>
                    <a:ext uri="{9D8B030D-6E8A-4147-A177-3AD203B41FA5}">
                      <a16:colId xmlns:a16="http://schemas.microsoft.com/office/drawing/2014/main" val="1269443776"/>
                    </a:ext>
                  </a:extLst>
                </a:gridCol>
                <a:gridCol w="5157413">
                  <a:extLst>
                    <a:ext uri="{9D8B030D-6E8A-4147-A177-3AD203B41FA5}">
                      <a16:colId xmlns:a16="http://schemas.microsoft.com/office/drawing/2014/main" val="2143119065"/>
                    </a:ext>
                  </a:extLst>
                </a:gridCol>
                <a:gridCol w="3200997">
                  <a:extLst>
                    <a:ext uri="{9D8B030D-6E8A-4147-A177-3AD203B41FA5}">
                      <a16:colId xmlns:a16="http://schemas.microsoft.com/office/drawing/2014/main" val="1482285482"/>
                    </a:ext>
                  </a:extLst>
                </a:gridCol>
              </a:tblGrid>
              <a:tr h="611555">
                <a:tc>
                  <a:txBody>
                    <a:bodyPr/>
                    <a:lstStyle/>
                    <a:p>
                      <a:pPr algn="ctr"/>
                      <a:r>
                        <a:rPr kumimoji="1" lang="ja-JP" altLang="en-US" sz="1800" dirty="0">
                          <a:latin typeface="BIZ UDPゴシック" panose="020B0400000000000000" pitchFamily="50" charset="-128"/>
                          <a:ea typeface="BIZ UDPゴシック" panose="020B0400000000000000" pitchFamily="50" charset="-128"/>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a:latin typeface="BIZ UDPゴシック" panose="020B0400000000000000" pitchFamily="50" charset="-128"/>
                          <a:ea typeface="BIZ UDPゴシック" panose="020B0400000000000000" pitchFamily="50" charset="-128"/>
                        </a:rPr>
                        <a:t>検査項目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a:latin typeface="BIZ UDPゴシック" panose="020B0400000000000000" pitchFamily="50" charset="-128"/>
                          <a:ea typeface="BIZ UDPゴシック" panose="020B0400000000000000" pitchFamily="50" charset="-128"/>
                        </a:rPr>
                        <a:t>主な指導内容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931315"/>
                  </a:ext>
                </a:extLst>
              </a:tr>
              <a:tr h="1285003">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b="1" dirty="0">
                          <a:latin typeface="BIZ UDPゴシック" panose="020B0400000000000000" pitchFamily="50" charset="-128"/>
                          <a:ea typeface="BIZ UDPゴシック" panose="020B0400000000000000" pitchFamily="50" charset="-128"/>
                        </a:rPr>
                        <a:t>① 虐待防止等のための体制の整備等</a:t>
                      </a:r>
                      <a:endParaRPr kumimoji="1" lang="ja-JP" altLang="en-US" b="1"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600" dirty="0">
                          <a:latin typeface="BIZ UDPゴシック" panose="020B0400000000000000" pitchFamily="50" charset="-128"/>
                          <a:ea typeface="BIZ UDPゴシック" panose="020B0400000000000000" pitchFamily="50" charset="-128"/>
                        </a:rPr>
                        <a:t>利用者の人権の擁護、虐待の防止等のため、必要な体制の整備を行うとともに、必要な措置を講じているか。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kumimoji="1" lang="ja-JP" altLang="en-US" sz="1600" b="0" dirty="0">
                          <a:solidFill>
                            <a:srgbClr val="FF0000"/>
                          </a:solidFill>
                          <a:latin typeface="BIZ UDPゴシック" panose="020B0400000000000000" pitchFamily="50" charset="-128"/>
                          <a:ea typeface="BIZ UDPゴシック" panose="020B0400000000000000" pitchFamily="50" charset="-128"/>
                        </a:rPr>
                        <a:t>・委員会</a:t>
                      </a:r>
                      <a:r>
                        <a:rPr kumimoji="1" lang="ja-JP" altLang="en-US" sz="1600" b="0" dirty="0">
                          <a:latin typeface="BIZ UDPゴシック" panose="020B0400000000000000" pitchFamily="50" charset="-128"/>
                          <a:ea typeface="BIZ UDPゴシック" panose="020B0400000000000000" pitchFamily="50" charset="-128"/>
                        </a:rPr>
                        <a:t>を開催していない</a:t>
                      </a:r>
                      <a:endParaRPr kumimoji="1" lang="en-US" altLang="ja-JP" sz="1600" b="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600" b="0" dirty="0">
                          <a:latin typeface="BIZ UDPゴシック" panose="020B0400000000000000" pitchFamily="50" charset="-128"/>
                          <a:ea typeface="BIZ UDPゴシック" panose="020B0400000000000000" pitchFamily="50" charset="-128"/>
                        </a:rPr>
                        <a:t>・</a:t>
                      </a:r>
                      <a:r>
                        <a:rPr lang="ja-JP" altLang="ja-JP" sz="16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全従業者に</a:t>
                      </a:r>
                      <a:r>
                        <a:rPr lang="ja-JP" altLang="en-US" sz="16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対し</a:t>
                      </a:r>
                      <a:r>
                        <a:rPr lang="ja-JP" altLang="ja-JP" sz="1600" b="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研修</a:t>
                      </a:r>
                      <a:r>
                        <a:rPr lang="ja-JP" altLang="en-US" sz="1600" b="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ja-JP" sz="16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実施していることが確認できない</a:t>
                      </a:r>
                      <a:endParaRPr kumimoji="1" lang="ja-JP" altLang="en-US" sz="1600" b="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705580"/>
                  </a:ext>
                </a:extLst>
              </a:tr>
              <a:tr h="129656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dirty="0">
                          <a:latin typeface="BIZ UDPゴシック" panose="020B0400000000000000" pitchFamily="50" charset="-128"/>
                          <a:ea typeface="BIZ UDPゴシック" panose="020B0400000000000000" pitchFamily="50" charset="-128"/>
                        </a:rPr>
                        <a:t>② 身体拘束等の適正化のための措置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600" dirty="0">
                          <a:latin typeface="BIZ UDPゴシック" panose="020B0400000000000000" pitchFamily="50" charset="-128"/>
                          <a:ea typeface="BIZ UDPゴシック" panose="020B0400000000000000" pitchFamily="50" charset="-128"/>
                        </a:rPr>
                        <a:t>身体的拘束等の適正化を図るため、必要な措置を講じているか。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600" b="0" dirty="0">
                          <a:solidFill>
                            <a:srgbClr val="FF0000"/>
                          </a:solidFill>
                          <a:latin typeface="BIZ UDPゴシック" panose="020B0400000000000000" pitchFamily="50" charset="-128"/>
                          <a:ea typeface="BIZ UDPゴシック" panose="020B0400000000000000" pitchFamily="50" charset="-128"/>
                        </a:rPr>
                        <a:t>・委員会</a:t>
                      </a:r>
                      <a:r>
                        <a:rPr kumimoji="1" lang="ja-JP" altLang="en-US" sz="1600" b="0" dirty="0">
                          <a:latin typeface="BIZ UDPゴシック" panose="020B0400000000000000" pitchFamily="50" charset="-128"/>
                          <a:ea typeface="BIZ UDPゴシック" panose="020B0400000000000000" pitchFamily="50" charset="-128"/>
                        </a:rPr>
                        <a:t>を開催していない</a:t>
                      </a:r>
                      <a:endParaRPr kumimoji="1" lang="en-US" altLang="ja-JP" sz="1600" b="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600" b="0" dirty="0">
                          <a:solidFill>
                            <a:srgbClr val="FF0000"/>
                          </a:solidFill>
                          <a:latin typeface="BIZ UDPゴシック" panose="020B0400000000000000" pitchFamily="50" charset="-128"/>
                          <a:ea typeface="BIZ UDPゴシック" panose="020B0400000000000000" pitchFamily="50" charset="-128"/>
                        </a:rPr>
                        <a:t>・指針</a:t>
                      </a:r>
                      <a:r>
                        <a:rPr kumimoji="1" lang="ja-JP" altLang="en-US" sz="1600" b="0" dirty="0">
                          <a:latin typeface="BIZ UDPゴシック" panose="020B0400000000000000" pitchFamily="50" charset="-128"/>
                          <a:ea typeface="BIZ UDPゴシック" panose="020B0400000000000000" pitchFamily="50" charset="-128"/>
                        </a:rPr>
                        <a:t>を整備していない</a:t>
                      </a:r>
                      <a:endParaRPr kumimoji="1" lang="en-US" altLang="ja-JP" sz="1600" b="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600" b="0" dirty="0">
                          <a:latin typeface="BIZ UDPゴシック" panose="020B0400000000000000" pitchFamily="50" charset="-128"/>
                          <a:ea typeface="BIZ UDPゴシック" panose="020B0400000000000000" pitchFamily="50" charset="-128"/>
                        </a:rPr>
                        <a:t>・定期的に</a:t>
                      </a:r>
                      <a:r>
                        <a:rPr kumimoji="1" lang="ja-JP" altLang="en-US" sz="1600" b="0" dirty="0">
                          <a:solidFill>
                            <a:srgbClr val="FF0000"/>
                          </a:solidFill>
                          <a:latin typeface="BIZ UDPゴシック" panose="020B0400000000000000" pitchFamily="50" charset="-128"/>
                          <a:ea typeface="BIZ UDPゴシック" panose="020B0400000000000000" pitchFamily="50" charset="-128"/>
                        </a:rPr>
                        <a:t>研修</a:t>
                      </a:r>
                      <a:r>
                        <a:rPr kumimoji="1" lang="ja-JP" altLang="en-US" sz="1600" b="0" dirty="0">
                          <a:latin typeface="BIZ UDPゴシック" panose="020B0400000000000000" pitchFamily="50" charset="-128"/>
                          <a:ea typeface="BIZ UDPゴシック" panose="020B0400000000000000" pitchFamily="50" charset="-128"/>
                        </a:rPr>
                        <a:t>を実施していない　</a:t>
                      </a:r>
                      <a:endParaRPr kumimoji="1" lang="en-US" altLang="ja-JP" sz="1600" b="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7409586"/>
                  </a:ext>
                </a:extLst>
              </a:tr>
              <a:tr h="1829131">
                <a:tc>
                  <a:txBody>
                    <a:bodyPr/>
                    <a:lstStyle/>
                    <a:p>
                      <a:pPr algn="l"/>
                      <a:r>
                        <a:rPr lang="ja-JP" altLang="en-US" b="1" dirty="0">
                          <a:latin typeface="BIZ UDPゴシック" panose="020B0400000000000000" pitchFamily="50" charset="-128"/>
                          <a:ea typeface="BIZ UDPゴシック" panose="020B0400000000000000" pitchFamily="50" charset="-128"/>
                        </a:rPr>
                        <a:t>③業務継続計画（</a:t>
                      </a:r>
                      <a:r>
                        <a:rPr lang="en-US" altLang="ja-JP" b="1" dirty="0">
                          <a:latin typeface="BIZ UDPゴシック" panose="020B0400000000000000" pitchFamily="50" charset="-128"/>
                          <a:ea typeface="BIZ UDPゴシック" panose="020B0400000000000000" pitchFamily="50" charset="-128"/>
                        </a:rPr>
                        <a:t>BCP</a:t>
                      </a:r>
                      <a:r>
                        <a:rPr lang="ja-JP" altLang="en-US" b="1" dirty="0">
                          <a:latin typeface="BIZ UDPゴシック" panose="020B0400000000000000" pitchFamily="50" charset="-128"/>
                          <a:ea typeface="BIZ UDPゴシック" panose="020B0400000000000000" pitchFamily="50" charset="-128"/>
                        </a:rPr>
                        <a:t>） </a:t>
                      </a:r>
                      <a:endParaRPr kumimoji="1" lang="ja-JP" altLang="en-US" b="1"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感染症や非常災害の発生時において、利用者に対するサービスの提供を継続的に行い、及び非常時の体制で早期の業務再開を図るための計画について策定しているか。従業者に対し、研修および訓練を定期的に実施しているか。</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600" b="0" dirty="0">
                          <a:latin typeface="BIZ UDPゴシック" panose="020B0400000000000000" pitchFamily="50" charset="-128"/>
                          <a:ea typeface="BIZ UDPゴシック" panose="020B0400000000000000" pitchFamily="50" charset="-128"/>
                          <a:cs typeface="Times New Roman" panose="02020603050405020304" pitchFamily="18" charset="0"/>
                        </a:rPr>
                        <a:t>・自然災害及び感染症の</a:t>
                      </a:r>
                      <a:r>
                        <a:rPr lang="ja-JP" altLang="en-US" sz="1600" b="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ＢＣＰ</a:t>
                      </a:r>
                      <a:r>
                        <a:rPr lang="ja-JP" altLang="en-US" sz="1600" b="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を策</a:t>
                      </a:r>
                      <a:r>
                        <a:rPr lang="ja-JP" altLang="en-US" sz="1600" b="0" dirty="0">
                          <a:latin typeface="BIZ UDPゴシック" panose="020B0400000000000000" pitchFamily="50" charset="-128"/>
                          <a:ea typeface="BIZ UDPゴシック" panose="020B0400000000000000" pitchFamily="50" charset="-128"/>
                          <a:cs typeface="Times New Roman" panose="02020603050405020304" pitchFamily="18" charset="0"/>
                        </a:rPr>
                        <a:t>定していない</a:t>
                      </a:r>
                      <a:endParaRPr lang="en-US" altLang="ja-JP" sz="1600" b="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600" b="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・研修・訓練</a:t>
                      </a:r>
                      <a:r>
                        <a:rPr lang="ja-JP" altLang="en-US" sz="1600" b="0" dirty="0">
                          <a:latin typeface="BIZ UDPゴシック" panose="020B0400000000000000" pitchFamily="50" charset="-128"/>
                          <a:ea typeface="BIZ UDPゴシック" panose="020B0400000000000000" pitchFamily="50" charset="-128"/>
                          <a:cs typeface="Times New Roman" panose="02020603050405020304" pitchFamily="18" charset="0"/>
                        </a:rPr>
                        <a:t>を実施していない</a:t>
                      </a:r>
                      <a:endParaRPr lang="en-US" altLang="ja-JP" sz="1600" b="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600" b="0"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600" b="0" dirty="0">
                        <a:latin typeface="BIZ UDPゴシック" panose="020B0400000000000000" pitchFamily="50" charset="-128"/>
                        <a:ea typeface="BIZ UDPゴシック" panose="020B04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522276"/>
                  </a:ext>
                </a:extLst>
              </a:tr>
            </a:tbl>
          </a:graphicData>
        </a:graphic>
      </p:graphicFrame>
      <p:sp>
        <p:nvSpPr>
          <p:cNvPr id="3" name="テキスト ボックス 2">
            <a:extLst>
              <a:ext uri="{FF2B5EF4-FFF2-40B4-BE49-F238E27FC236}">
                <a16:creationId xmlns:a16="http://schemas.microsoft.com/office/drawing/2014/main" id="{025F7FB9-CDCA-FAD2-559C-C21A271F5D97}"/>
              </a:ext>
            </a:extLst>
          </p:cNvPr>
          <p:cNvSpPr txBox="1"/>
          <p:nvPr/>
        </p:nvSpPr>
        <p:spPr>
          <a:xfrm>
            <a:off x="817195" y="525181"/>
            <a:ext cx="9878230" cy="523220"/>
          </a:xfrm>
          <a:prstGeom prst="rect">
            <a:avLst/>
          </a:prstGeom>
          <a:noFill/>
        </p:spPr>
        <p:txBody>
          <a:bodyPr wrap="square" rtlCol="0">
            <a:spAutoFit/>
          </a:bodyPr>
          <a:lstStyle/>
          <a:p>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過去の運営指導で指摘件数が多い事項　</a:t>
            </a:r>
            <a:endParaRPr kumimoji="1" lang="ja-JP" altLang="en-US" sz="2800" dirty="0"/>
          </a:p>
        </p:txBody>
      </p:sp>
      <p:pic>
        <p:nvPicPr>
          <p:cNvPr id="18" name="オーディオ 17">
            <a:hlinkClick r:id="" action="ppaction://media"/>
            <a:extLst>
              <a:ext uri="{FF2B5EF4-FFF2-40B4-BE49-F238E27FC236}">
                <a16:creationId xmlns:a16="http://schemas.microsoft.com/office/drawing/2014/main" id="{4FA7B67F-25E8-A5EF-12E5-B2B2E3E4BBF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5993111"/>
      </p:ext>
    </p:extLst>
  </p:cSld>
  <p:clrMapOvr>
    <a:masterClrMapping/>
  </p:clrMapOvr>
  <mc:AlternateContent xmlns:mc="http://schemas.openxmlformats.org/markup-compatibility/2006" xmlns:p14="http://schemas.microsoft.com/office/powerpoint/2010/main">
    <mc:Choice Requires="p14">
      <p:transition spd="slow" p14:dur="2000" advTm="17932"/>
    </mc:Choice>
    <mc:Fallback xmlns="">
      <p:transition spd="slow" advTm="1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C3EB7EA5-3196-AABE-32DC-0C2D58674988}"/>
              </a:ext>
            </a:extLst>
          </p:cNvPr>
          <p:cNvGraphicFramePr>
            <a:graphicFrameLocks noGrp="1"/>
          </p:cNvGraphicFramePr>
          <p:nvPr>
            <p:extLst>
              <p:ext uri="{D42A27DB-BD31-4B8C-83A1-F6EECF244321}">
                <p14:modId xmlns:p14="http://schemas.microsoft.com/office/powerpoint/2010/main" val="386096661"/>
              </p:ext>
            </p:extLst>
          </p:nvPr>
        </p:nvGraphicFramePr>
        <p:xfrm>
          <a:off x="368527" y="840671"/>
          <a:ext cx="10972982" cy="5788381"/>
        </p:xfrm>
        <a:graphic>
          <a:graphicData uri="http://schemas.openxmlformats.org/drawingml/2006/table">
            <a:tbl>
              <a:tblPr firstRow="1" bandRow="1">
                <a:tableStyleId>{7DF18680-E054-41AD-8BC1-D1AEF772440D}</a:tableStyleId>
              </a:tblPr>
              <a:tblGrid>
                <a:gridCol w="2080662">
                  <a:extLst>
                    <a:ext uri="{9D8B030D-6E8A-4147-A177-3AD203B41FA5}">
                      <a16:colId xmlns:a16="http://schemas.microsoft.com/office/drawing/2014/main" val="1269443776"/>
                    </a:ext>
                  </a:extLst>
                </a:gridCol>
                <a:gridCol w="5730707">
                  <a:extLst>
                    <a:ext uri="{9D8B030D-6E8A-4147-A177-3AD203B41FA5}">
                      <a16:colId xmlns:a16="http://schemas.microsoft.com/office/drawing/2014/main" val="2143119065"/>
                    </a:ext>
                  </a:extLst>
                </a:gridCol>
                <a:gridCol w="3161613">
                  <a:extLst>
                    <a:ext uri="{9D8B030D-6E8A-4147-A177-3AD203B41FA5}">
                      <a16:colId xmlns:a16="http://schemas.microsoft.com/office/drawing/2014/main" val="1482285482"/>
                    </a:ext>
                  </a:extLst>
                </a:gridCol>
              </a:tblGrid>
              <a:tr h="513176">
                <a:tc>
                  <a:txBody>
                    <a:bodyPr/>
                    <a:lstStyle/>
                    <a:p>
                      <a:pPr algn="ctr"/>
                      <a:r>
                        <a:rPr kumimoji="1" lang="ja-JP" altLang="en-US" sz="1800" dirty="0">
                          <a:latin typeface="BIZ UDPゴシック" panose="020B0400000000000000" pitchFamily="50" charset="-128"/>
                          <a:ea typeface="BIZ UDPゴシック" panose="020B0400000000000000" pitchFamily="50" charset="-128"/>
                        </a:rPr>
                        <a:t>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a:t>検査項目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a:t>主な指導内容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931315"/>
                  </a:ext>
                </a:extLst>
              </a:tr>
              <a:tr h="12504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dirty="0">
                          <a:latin typeface="BIZ UDPゴシック" panose="020B0400000000000000" pitchFamily="50" charset="-128"/>
                          <a:ea typeface="BIZ UDPゴシック" panose="020B0400000000000000" pitchFamily="50" charset="-128"/>
                        </a:rPr>
                        <a:t>④</a:t>
                      </a:r>
                      <a:r>
                        <a:rPr lang="ja-JP" altLang="en-US" sz="18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感染症の予防及びまん延の防止</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600" dirty="0">
                          <a:latin typeface="BIZ UDPゴシック" panose="020B0400000000000000" pitchFamily="50" charset="-128"/>
                          <a:ea typeface="BIZ UDPゴシック" panose="020B0400000000000000" pitchFamily="50" charset="-128"/>
                        </a:rPr>
                        <a:t>感染症の予防およびまん延の防止のため、必要な措置を講じているか。</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dirty="0">
                          <a:solidFill>
                            <a:srgbClr val="FF0000"/>
                          </a:solidFill>
                          <a:latin typeface="BIZ UDPゴシック" panose="020B0400000000000000" pitchFamily="50" charset="-128"/>
                          <a:ea typeface="BIZ UDPゴシック" panose="020B0400000000000000" pitchFamily="50" charset="-128"/>
                        </a:rPr>
                        <a:t>・委員会</a:t>
                      </a:r>
                      <a:r>
                        <a:rPr kumimoji="1" lang="ja-JP" altLang="en-US" sz="1600" b="0" dirty="0">
                          <a:latin typeface="BIZ UDPゴシック" panose="020B0400000000000000" pitchFamily="50" charset="-128"/>
                          <a:ea typeface="BIZ UDPゴシック" panose="020B0400000000000000" pitchFamily="50" charset="-128"/>
                        </a:rPr>
                        <a:t>を開催していない</a:t>
                      </a:r>
                      <a:endParaRPr kumimoji="1" lang="en-US" altLang="ja-JP" sz="1600" b="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dirty="0">
                          <a:solidFill>
                            <a:srgbClr val="FF0000"/>
                          </a:solidFill>
                          <a:latin typeface="BIZ UDPゴシック" panose="020B0400000000000000" pitchFamily="50" charset="-128"/>
                          <a:ea typeface="BIZ UDPゴシック" panose="020B0400000000000000" pitchFamily="50" charset="-128"/>
                        </a:rPr>
                        <a:t>・指針</a:t>
                      </a:r>
                      <a:r>
                        <a:rPr kumimoji="1" lang="ja-JP" altLang="en-US" sz="1600" b="0" dirty="0">
                          <a:latin typeface="BIZ UDPゴシック" panose="020B0400000000000000" pitchFamily="50" charset="-128"/>
                          <a:ea typeface="BIZ UDPゴシック" panose="020B0400000000000000" pitchFamily="50" charset="-128"/>
                        </a:rPr>
                        <a:t>を整備していない</a:t>
                      </a:r>
                      <a:endParaRPr kumimoji="1" lang="en-US" altLang="ja-JP" sz="1600" b="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dirty="0">
                          <a:latin typeface="BIZ UDPゴシック" panose="020B0400000000000000" pitchFamily="50" charset="-128"/>
                          <a:ea typeface="BIZ UDPゴシック" panose="020B0400000000000000" pitchFamily="50" charset="-128"/>
                        </a:rPr>
                        <a:t>・定期的に</a:t>
                      </a:r>
                      <a:r>
                        <a:rPr kumimoji="1" lang="ja-JP" altLang="en-US" sz="1600" b="0" dirty="0">
                          <a:solidFill>
                            <a:srgbClr val="FF0000"/>
                          </a:solidFill>
                          <a:latin typeface="BIZ UDPゴシック" panose="020B0400000000000000" pitchFamily="50" charset="-128"/>
                          <a:ea typeface="BIZ UDPゴシック" panose="020B0400000000000000" pitchFamily="50" charset="-128"/>
                        </a:rPr>
                        <a:t>研修</a:t>
                      </a:r>
                      <a:r>
                        <a:rPr kumimoji="1" lang="ja-JP" altLang="en-US" sz="1600" b="0" dirty="0">
                          <a:latin typeface="BIZ UDPゴシック" panose="020B0400000000000000" pitchFamily="50" charset="-128"/>
                          <a:ea typeface="BIZ UDPゴシック" panose="020B0400000000000000" pitchFamily="50" charset="-128"/>
                        </a:rPr>
                        <a:t>を実施していない　　　　　　　　　　</a:t>
                      </a:r>
                      <a:endParaRPr kumimoji="1" lang="en-US" altLang="ja-JP" sz="1600" b="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705580"/>
                  </a:ext>
                </a:extLst>
              </a:tr>
              <a:tr h="228600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b="1" dirty="0">
                          <a:latin typeface="BIZ UDPゴシック" panose="020B0400000000000000" pitchFamily="50" charset="-128"/>
                          <a:ea typeface="BIZ UDPゴシック" panose="020B0400000000000000" pitchFamily="50" charset="-128"/>
                        </a:rPr>
                        <a:t>⑤秘密保持等</a:t>
                      </a:r>
                      <a:endParaRPr kumimoji="1" lang="ja-JP" altLang="en-US" b="1"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b="1"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600" dirty="0">
                          <a:latin typeface="BIZ UDPゴシック" panose="020B0400000000000000" pitchFamily="50" charset="-128"/>
                          <a:ea typeface="BIZ UDPゴシック" panose="020B0400000000000000" pitchFamily="50" charset="-128"/>
                        </a:rPr>
                        <a:t>他の事業者等に対して、利用者又はその家族に関する情報を提供する際は、あらかじめ文書により利用者又はその家族の同意について得ているか。</a:t>
                      </a:r>
                      <a:endParaRPr kumimoji="1" lang="en-US" altLang="ja-JP" sz="1600" dirty="0">
                        <a:latin typeface="BIZ UDPゴシック" panose="020B0400000000000000" pitchFamily="50" charset="-128"/>
                        <a:ea typeface="BIZ UDPゴシック" panose="020B0400000000000000" pitchFamily="50" charset="-128"/>
                      </a:endParaRPr>
                    </a:p>
                    <a:p>
                      <a:pPr>
                        <a:lnSpc>
                          <a:spcPct val="150000"/>
                        </a:lnSpc>
                      </a:pPr>
                      <a:r>
                        <a:rPr kumimoji="1" lang="ja-JP" altLang="en-US" sz="1600" dirty="0">
                          <a:latin typeface="BIZ UDPゴシック" panose="020B0400000000000000" pitchFamily="50" charset="-128"/>
                          <a:ea typeface="BIZ UDPゴシック" panose="020B0400000000000000" pitchFamily="50" charset="-128"/>
                        </a:rPr>
                        <a:t>従業者および管理者であった者が、正当な理由なしに、業務上知り得た利用者またはその家族の秘密を漏らさないように必要な措置を講じているか。</a:t>
                      </a: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dirty="0">
                          <a:solidFill>
                            <a:srgbClr val="FF0000"/>
                          </a:solidFill>
                          <a:latin typeface="BIZ UDPゴシック" panose="020B0400000000000000" pitchFamily="50" charset="-128"/>
                          <a:ea typeface="BIZ UDPゴシック" panose="020B0400000000000000" pitchFamily="50" charset="-128"/>
                        </a:rPr>
                        <a:t>・利用者の家族</a:t>
                      </a:r>
                      <a:r>
                        <a:rPr kumimoji="1" lang="ja-JP" altLang="en-US" sz="1600" dirty="0">
                          <a:latin typeface="BIZ UDPゴシック" panose="020B0400000000000000" pitchFamily="50" charset="-128"/>
                          <a:ea typeface="BIZ UDPゴシック" panose="020B0400000000000000" pitchFamily="50" charset="-128"/>
                        </a:rPr>
                        <a:t>から個人情報使用同意を得ていない</a:t>
                      </a:r>
                      <a:endParaRPr kumimoji="1"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6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・従業者全員分の</a:t>
                      </a:r>
                      <a:r>
                        <a:rPr kumimoji="1" lang="ja-JP" altLang="en-US" sz="1600" dirty="0">
                          <a:solidFill>
                            <a:srgbClr val="FF0000"/>
                          </a:solidFill>
                          <a:latin typeface="BIZ UDPゴシック" panose="020B0400000000000000" pitchFamily="50" charset="-128"/>
                          <a:ea typeface="BIZ UDPゴシック" panose="020B0400000000000000" pitchFamily="50" charset="-128"/>
                        </a:rPr>
                        <a:t>秘密保持誓約書</a:t>
                      </a:r>
                      <a:r>
                        <a:rPr kumimoji="1" lang="ja-JP" altLang="en-US" sz="1600" dirty="0">
                          <a:latin typeface="BIZ UDPゴシック" panose="020B0400000000000000" pitchFamily="50" charset="-128"/>
                          <a:ea typeface="BIZ UDPゴシック" panose="020B0400000000000000" pitchFamily="50" charset="-128"/>
                        </a:rPr>
                        <a:t>が確認できない</a:t>
                      </a:r>
                      <a:endParaRPr kumimoji="1"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7409586"/>
                  </a:ext>
                </a:extLst>
              </a:tr>
              <a:tr h="1738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latin typeface="BIZ UDPゴシック" panose="020B0400000000000000" pitchFamily="50" charset="-128"/>
                          <a:ea typeface="BIZ UDPゴシック" panose="020B0400000000000000" pitchFamily="50" charset="-128"/>
                        </a:rPr>
                        <a:t>⑥介護給付費等の額に係る通知</a:t>
                      </a:r>
                      <a:endParaRPr kumimoji="1" lang="ja-JP" altLang="en-US" b="1"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法定代理受領により区市町村から介護給付費の支給を受けた場合は、支給決定障害者に対し、当該支給決定障害者等に係る介護給付費の額を通知しているか。</a:t>
                      </a:r>
                    </a:p>
                    <a:p>
                      <a:pPr>
                        <a:lnSpc>
                          <a:spcPct val="150000"/>
                        </a:lnSpc>
                      </a:pPr>
                      <a:endParaRPr kumimoji="1" lang="en-US" altLang="ja-JP" sz="16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・利用者へ介護給付費の額を通知していない</a:t>
                      </a:r>
                      <a:endParaRPr kumimoji="1" lang="en-US" altLang="ja-JP" sz="16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6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介護給付費等の受領を確認</a:t>
                      </a:r>
                      <a:r>
                        <a:rPr lang="ja-JP" altLang="en-US" sz="1600" kern="1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する前</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に利用者に対して通知している</a:t>
                      </a:r>
                      <a:endPar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522276"/>
                  </a:ext>
                </a:extLst>
              </a:tr>
            </a:tbl>
          </a:graphicData>
        </a:graphic>
      </p:graphicFrame>
      <p:sp>
        <p:nvSpPr>
          <p:cNvPr id="3" name="テキスト ボックス 2">
            <a:extLst>
              <a:ext uri="{FF2B5EF4-FFF2-40B4-BE49-F238E27FC236}">
                <a16:creationId xmlns:a16="http://schemas.microsoft.com/office/drawing/2014/main" id="{319E7E8E-18E5-5E1E-8376-BD110289FFDA}"/>
              </a:ext>
            </a:extLst>
          </p:cNvPr>
          <p:cNvSpPr txBox="1"/>
          <p:nvPr/>
        </p:nvSpPr>
        <p:spPr>
          <a:xfrm>
            <a:off x="799460" y="183131"/>
            <a:ext cx="9878230" cy="523220"/>
          </a:xfrm>
          <a:prstGeom prst="rect">
            <a:avLst/>
          </a:prstGeom>
          <a:noFill/>
        </p:spPr>
        <p:txBody>
          <a:bodyPr wrap="square" rtlCol="0">
            <a:spAutoFit/>
          </a:bodyPr>
          <a:lstStyle/>
          <a:p>
            <a:r>
              <a:rPr lang="ja-JP" altLang="en-US"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過去の運営指導で指摘件数が多い事項　</a:t>
            </a:r>
            <a:endParaRPr kumimoji="1" lang="ja-JP" altLang="en-US" sz="2800" dirty="0"/>
          </a:p>
        </p:txBody>
      </p:sp>
      <p:pic>
        <p:nvPicPr>
          <p:cNvPr id="25" name="オーディオ 24">
            <a:hlinkClick r:id="" action="ppaction://media"/>
            <a:extLst>
              <a:ext uri="{FF2B5EF4-FFF2-40B4-BE49-F238E27FC236}">
                <a16:creationId xmlns:a16="http://schemas.microsoft.com/office/drawing/2014/main" id="{A403D410-014B-5E7D-04E8-AB3586AAF7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3192398"/>
      </p:ext>
    </p:extLst>
  </p:cSld>
  <p:clrMapOvr>
    <a:masterClrMapping/>
  </p:clrMapOvr>
  <mc:AlternateContent xmlns:mc="http://schemas.openxmlformats.org/markup-compatibility/2006" xmlns:p14="http://schemas.microsoft.com/office/powerpoint/2010/main">
    <mc:Choice Requires="p14">
      <p:transition spd="slow" p14:dur="2000" advTm="17522"/>
    </mc:Choice>
    <mc:Fallback xmlns="">
      <p:transition spd="slow" advTm="1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70CE5F3-E50C-4719-1C5D-1C2111B4B1C7}"/>
              </a:ext>
            </a:extLst>
          </p:cNvPr>
          <p:cNvSpPr/>
          <p:nvPr/>
        </p:nvSpPr>
        <p:spPr>
          <a:xfrm>
            <a:off x="0" y="0"/>
            <a:ext cx="12192000" cy="6858000"/>
          </a:xfrm>
          <a:prstGeom prst="rect">
            <a:avLst/>
          </a:prstGeom>
          <a:solidFill>
            <a:srgbClr val="F2A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7D9D6B9-32F9-49D6-3EFF-A3CF5AC56E19}"/>
              </a:ext>
            </a:extLst>
          </p:cNvPr>
          <p:cNvSpPr txBox="1"/>
          <p:nvPr/>
        </p:nvSpPr>
        <p:spPr>
          <a:xfrm>
            <a:off x="282000" y="124924"/>
            <a:ext cx="9513692" cy="523220"/>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指摘件数が多い事項について</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AAD14D11-A649-6D97-C208-143BA4E42549}"/>
              </a:ext>
            </a:extLst>
          </p:cNvPr>
          <p:cNvSpPr txBox="1"/>
          <p:nvPr/>
        </p:nvSpPr>
        <p:spPr>
          <a:xfrm>
            <a:off x="795308" y="648144"/>
            <a:ext cx="10298551" cy="461665"/>
          </a:xfrm>
          <a:prstGeom prst="rect">
            <a:avLst/>
          </a:prstGeom>
          <a:noFill/>
        </p:spPr>
        <p:txBody>
          <a:bodyPr wrap="square" rtlCol="0">
            <a:spAutoFit/>
          </a:bodyPr>
          <a:lstStyle/>
          <a:p>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～「障害福祉サービス」と「介護サービス（訪問介護）」の共通点と相違点～</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graphicFrame>
        <p:nvGraphicFramePr>
          <p:cNvPr id="11" name="表 10">
            <a:extLst>
              <a:ext uri="{FF2B5EF4-FFF2-40B4-BE49-F238E27FC236}">
                <a16:creationId xmlns:a16="http://schemas.microsoft.com/office/drawing/2014/main" id="{330A83C0-30E8-05E6-93DF-96682BE5E511}"/>
              </a:ext>
            </a:extLst>
          </p:cNvPr>
          <p:cNvGraphicFramePr>
            <a:graphicFrameLocks noGrp="1"/>
          </p:cNvGraphicFramePr>
          <p:nvPr>
            <p:extLst>
              <p:ext uri="{D42A27DB-BD31-4B8C-83A1-F6EECF244321}">
                <p14:modId xmlns:p14="http://schemas.microsoft.com/office/powerpoint/2010/main" val="1264976965"/>
              </p:ext>
            </p:extLst>
          </p:nvPr>
        </p:nvGraphicFramePr>
        <p:xfrm>
          <a:off x="282000" y="1233975"/>
          <a:ext cx="11628000" cy="5499101"/>
        </p:xfrm>
        <a:graphic>
          <a:graphicData uri="http://schemas.openxmlformats.org/drawingml/2006/table">
            <a:tbl>
              <a:tblPr firstRow="1" bandRow="1">
                <a:tableStyleId>{2D5ABB26-0587-4C30-8999-92F81FD0307C}</a:tableStyleId>
              </a:tblPr>
              <a:tblGrid>
                <a:gridCol w="2952000">
                  <a:extLst>
                    <a:ext uri="{9D8B030D-6E8A-4147-A177-3AD203B41FA5}">
                      <a16:colId xmlns:a16="http://schemas.microsoft.com/office/drawing/2014/main" val="2988246454"/>
                    </a:ext>
                  </a:extLst>
                </a:gridCol>
                <a:gridCol w="2988000">
                  <a:extLst>
                    <a:ext uri="{9D8B030D-6E8A-4147-A177-3AD203B41FA5}">
                      <a16:colId xmlns:a16="http://schemas.microsoft.com/office/drawing/2014/main" val="990756595"/>
                    </a:ext>
                  </a:extLst>
                </a:gridCol>
                <a:gridCol w="900000">
                  <a:extLst>
                    <a:ext uri="{9D8B030D-6E8A-4147-A177-3AD203B41FA5}">
                      <a16:colId xmlns:a16="http://schemas.microsoft.com/office/drawing/2014/main" val="2250522502"/>
                    </a:ext>
                  </a:extLst>
                </a:gridCol>
                <a:gridCol w="900000">
                  <a:extLst>
                    <a:ext uri="{9D8B030D-6E8A-4147-A177-3AD203B41FA5}">
                      <a16:colId xmlns:a16="http://schemas.microsoft.com/office/drawing/2014/main" val="2248189041"/>
                    </a:ext>
                  </a:extLst>
                </a:gridCol>
                <a:gridCol w="3888000">
                  <a:extLst>
                    <a:ext uri="{9D8B030D-6E8A-4147-A177-3AD203B41FA5}">
                      <a16:colId xmlns:a16="http://schemas.microsoft.com/office/drawing/2014/main" val="4255553838"/>
                    </a:ext>
                  </a:extLst>
                </a:gridCol>
              </a:tblGrid>
              <a:tr h="343495">
                <a:tc>
                  <a:txBody>
                    <a:bodyPr/>
                    <a:lstStyle/>
                    <a:p>
                      <a:endParaRPr kumimoji="1" lang="ja-JP" altLang="en-US" dirty="0">
                        <a:solidFill>
                          <a:schemeClr val="bg1"/>
                        </a:solidFill>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＜要件＞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障害</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福祉</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訪問</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介護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ポイント</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916278123"/>
                  </a:ext>
                </a:extLst>
              </a:tr>
              <a:tr h="376243">
                <a:tc rowSpan="6">
                  <a:txBody>
                    <a:bodyPr/>
                    <a:lstStyle/>
                    <a:p>
                      <a:r>
                        <a:rPr kumimoji="1" lang="ja-JP" altLang="en-US" b="0" dirty="0">
                          <a:latin typeface="BIZ UDPゴシック" panose="020B0400000000000000" pitchFamily="50" charset="-128"/>
                          <a:ea typeface="BIZ UDPゴシック" panose="020B0400000000000000" pitchFamily="50" charset="-128"/>
                        </a:rPr>
                        <a:t>①</a:t>
                      </a:r>
                      <a:r>
                        <a:rPr kumimoji="1" lang="zh-TW" altLang="en-US" b="0" dirty="0">
                          <a:latin typeface="BIZ UDPゴシック" panose="020B0400000000000000" pitchFamily="50" charset="-128"/>
                          <a:ea typeface="BIZ UDPゴシック" panose="020B0400000000000000" pitchFamily="50" charset="-128"/>
                        </a:rPr>
                        <a:t>虐待</a:t>
                      </a:r>
                      <a:r>
                        <a:rPr kumimoji="1" lang="ja-JP" altLang="en-US" b="0" dirty="0">
                          <a:latin typeface="BIZ UDPゴシック" panose="020B0400000000000000" pitchFamily="50" charset="-128"/>
                          <a:ea typeface="BIZ UDPゴシック" panose="020B0400000000000000" pitchFamily="50" charset="-128"/>
                        </a:rPr>
                        <a:t>の</a:t>
                      </a:r>
                      <a:r>
                        <a:rPr kumimoji="1" lang="zh-TW" altLang="en-US" b="0" dirty="0">
                          <a:latin typeface="BIZ UDPゴシック" panose="020B0400000000000000" pitchFamily="50" charset="-128"/>
                          <a:ea typeface="BIZ UDPゴシック" panose="020B0400000000000000" pitchFamily="50" charset="-128"/>
                        </a:rPr>
                        <a:t>防止</a:t>
                      </a:r>
                      <a:r>
                        <a:rPr kumimoji="1" lang="ja-JP" altLang="en-US" b="0" dirty="0">
                          <a:latin typeface="BIZ UDPゴシック" panose="020B0400000000000000" pitchFamily="50" charset="-128"/>
                          <a:ea typeface="BIZ UDPゴシック" panose="020B0400000000000000" pitchFamily="50" charset="-128"/>
                        </a:rPr>
                        <a:t>に関すること</a:t>
                      </a:r>
                      <a:endParaRPr kumimoji="1" lang="en-US" altLang="zh-TW" b="0" dirty="0">
                        <a:latin typeface="BIZ UDPゴシック" panose="020B0400000000000000" pitchFamily="50" charset="-128"/>
                        <a:ea typeface="BIZ UDPゴシック" panose="020B0400000000000000" pitchFamily="50" charset="-128"/>
                      </a:endParaRPr>
                    </a:p>
                    <a:p>
                      <a:endParaRPr kumimoji="1" lang="ja-JP" altLang="en-US"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・虐待防止委員会の開催</a:t>
                      </a:r>
                      <a:endParaRPr kumimoji="1" lang="en-US" altLang="ja-JP" sz="1600"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endParaRPr kumimoji="1" lang="en-US" altLang="ja-JP" sz="1600" b="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10">
                  <a:txBody>
                    <a:bodyPr/>
                    <a:lstStyle/>
                    <a:p>
                      <a:r>
                        <a:rPr kumimoji="1" lang="ja-JP" altLang="en-US" sz="1600" b="0" dirty="0">
                          <a:latin typeface="BIZ UDPゴシック" panose="020B0400000000000000" pitchFamily="50" charset="-128"/>
                          <a:ea typeface="BIZ UDPゴシック" panose="020B0400000000000000" pitchFamily="50" charset="-128"/>
                        </a:rPr>
                        <a:t>▶障害福祉と介護で一体的な対応ＯＫ（「障害福祉」と「介護」それぞれの対策を講じていることが分かるように記載や記録することが必要）</a:t>
                      </a:r>
                      <a:endParaRPr kumimoji="1" lang="en-US" altLang="ja-JP" sz="1600" b="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▶虐待防止と身体的拘束で一体的な対応ＯＫ（「虐待防止」と「身体的拘束」それぞれの対策を講じていることが分かるように記載や記録することが必要）</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endParaRPr kumimoji="1" lang="en-US" altLang="ja-JP" sz="1600" b="0" dirty="0">
                        <a:latin typeface="BIZ UDPゴシック" panose="020B0400000000000000" pitchFamily="50" charset="-128"/>
                        <a:ea typeface="BIZ UDPゴシック" panose="020B0400000000000000" pitchFamily="50" charset="-128"/>
                      </a:endParaRPr>
                    </a:p>
                    <a:p>
                      <a:r>
                        <a:rPr kumimoji="1" lang="en-US" altLang="ja-JP" sz="1600" b="0"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0" dirty="0">
                          <a:solidFill>
                            <a:srgbClr val="FF0000"/>
                          </a:solidFill>
                          <a:latin typeface="BIZ UDPゴシック" panose="020B0400000000000000" pitchFamily="50" charset="-128"/>
                          <a:ea typeface="BIZ UDPゴシック" panose="020B0400000000000000" pitchFamily="50" charset="-128"/>
                        </a:rPr>
                        <a:t>障害福祉と訪問介護で義務化されている指針が異なるので注意！</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2282"/>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・指針の整備</a:t>
                      </a:r>
                      <a:endParaRPr kumimoji="1" lang="en-US" altLang="ja-JP" sz="1600"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704121"/>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・研修の実施</a:t>
                      </a:r>
                      <a:endParaRPr kumimoji="1" lang="en-US" altLang="ja-JP" sz="1600"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755670"/>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BIZ UDPゴシック" panose="020B0400000000000000" pitchFamily="50" charset="-128"/>
                          <a:ea typeface="BIZ UDPゴシック" panose="020B0400000000000000" pitchFamily="50" charset="-128"/>
                        </a:rPr>
                        <a:t>・虐待防止責任者の設置</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525975"/>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BIZ UDPゴシック" panose="020B0400000000000000" pitchFamily="50" charset="-128"/>
                          <a:ea typeface="BIZ UDPゴシック" panose="020B0400000000000000" pitchFamily="50" charset="-128"/>
                        </a:rPr>
                        <a:t>・</a:t>
                      </a:r>
                      <a:r>
                        <a:rPr lang="ja-JP" altLang="en-US" sz="1600" b="0"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虐待防止チェックリストの実施</a:t>
                      </a:r>
                      <a:endParaRPr kumimoji="1" lang="ja-JP" altLang="en-US" sz="1600"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570414142"/>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BIZ UDPゴシック" panose="020B0400000000000000" pitchFamily="50" charset="-128"/>
                          <a:ea typeface="BIZ UDPゴシック" panose="020B0400000000000000" pitchFamily="50" charset="-128"/>
                        </a:rPr>
                        <a:t>・</a:t>
                      </a:r>
                      <a:r>
                        <a:rPr lang="ja-JP" altLang="en-US" sz="16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虐待防止啓発物の掲示</a:t>
                      </a:r>
                      <a:endParaRPr kumimoji="1" lang="en-US" altLang="ja-JP" sz="1600"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3059027387"/>
                  </a:ext>
                </a:extLst>
              </a:tr>
              <a:tr h="649874">
                <a:tc rowSpan="4">
                  <a:txBody>
                    <a:bodyPr/>
                    <a:lstStyle/>
                    <a:p>
                      <a:r>
                        <a:rPr kumimoji="1" lang="ja-JP" altLang="en-US" b="0" dirty="0">
                          <a:latin typeface="BIZ UDPゴシック" panose="020B0400000000000000" pitchFamily="50" charset="-128"/>
                          <a:ea typeface="BIZ UDPゴシック" panose="020B0400000000000000" pitchFamily="50" charset="-128"/>
                        </a:rPr>
                        <a:t>②</a:t>
                      </a:r>
                      <a:r>
                        <a:rPr lang="ja-JP" altLang="en-US" sz="18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身体拘束等適正化に</a:t>
                      </a:r>
                      <a:r>
                        <a:rPr lang="ja-JP" altLang="en-US" sz="1800" b="0" kern="100" dirty="0">
                          <a:latin typeface="BIZ UDPゴシック" panose="020B0400000000000000" pitchFamily="50" charset="-128"/>
                          <a:ea typeface="BIZ UDPゴシック" panose="020B0400000000000000" pitchFamily="50" charset="-128"/>
                          <a:cs typeface="Times New Roman" panose="02020603050405020304" pitchFamily="18" charset="0"/>
                        </a:rPr>
                        <a:t>関すること</a:t>
                      </a:r>
                      <a:endParaRPr kumimoji="1" lang="ja-JP" altLang="en-US"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・身体拘束に係る記録</a:t>
                      </a:r>
                      <a:endParaRPr kumimoji="1" lang="en-US" altLang="ja-JP" sz="1600" b="0" dirty="0">
                        <a:latin typeface="BIZ UDPゴシック" panose="020B0400000000000000" pitchFamily="50" charset="-128"/>
                        <a:ea typeface="BIZ UDPゴシック" panose="020B0400000000000000" pitchFamily="50" charset="-128"/>
                      </a:endParaRPr>
                    </a:p>
                    <a:p>
                      <a:r>
                        <a:rPr kumimoji="1" lang="ja-JP" altLang="en-US" sz="1600" b="0" dirty="0">
                          <a:latin typeface="BIZ UDPゴシック" panose="020B0400000000000000" pitchFamily="50" charset="-128"/>
                          <a:ea typeface="BIZ UDPゴシック" panose="020B0400000000000000" pitchFamily="50" charset="-128"/>
                        </a:rPr>
                        <a:t>（</a:t>
                      </a:r>
                      <a:r>
                        <a:rPr kumimoji="1" lang="en-US" altLang="ja-JP" sz="1600" b="0" dirty="0">
                          <a:latin typeface="BIZ UDPゴシック" panose="020B0400000000000000" pitchFamily="50" charset="-128"/>
                          <a:ea typeface="BIZ UDPゴシック" panose="020B0400000000000000" pitchFamily="50" charset="-128"/>
                        </a:rPr>
                        <a:t>※</a:t>
                      </a:r>
                      <a:r>
                        <a:rPr kumimoji="1" lang="ja-JP" altLang="en-US" sz="1600" b="0" dirty="0">
                          <a:latin typeface="BIZ UDPゴシック" panose="020B0400000000000000" pitchFamily="50" charset="-128"/>
                          <a:ea typeface="BIZ UDPゴシック" panose="020B0400000000000000" pitchFamily="50" charset="-128"/>
                        </a:rPr>
                        <a:t>やむを得ず実施した場合）</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6591748"/>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latin typeface="BIZ UDPゴシック" panose="020B0400000000000000" pitchFamily="50" charset="-128"/>
                          <a:ea typeface="BIZ UDPゴシック" panose="020B0400000000000000" pitchFamily="50" charset="-128"/>
                        </a:rPr>
                        <a:t>・身体拘束適正化委員会の開催</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893660"/>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・指針の整備</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887446"/>
                  </a:ext>
                </a:extLst>
              </a:tr>
              <a:tr h="376243">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・研修の実施</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b="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202272"/>
                  </a:ext>
                </a:extLst>
              </a:tr>
              <a:tr h="767608">
                <a:tc>
                  <a:txBody>
                    <a:bodyPr/>
                    <a:lstStyle/>
                    <a:p>
                      <a:r>
                        <a:rPr kumimoji="1" lang="ja-JP" altLang="en-US" b="0" dirty="0">
                          <a:latin typeface="BIZ UDPゴシック" panose="020B0400000000000000" pitchFamily="50" charset="-128"/>
                          <a:ea typeface="BIZ UDPゴシック" panose="020B0400000000000000" pitchFamily="50" charset="-128"/>
                        </a:rPr>
                        <a:t>③</a:t>
                      </a:r>
                      <a:r>
                        <a:rPr lang="ja-JP" altLang="en-US" sz="18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業務継続計画（</a:t>
                      </a:r>
                      <a:r>
                        <a:rPr lang="en-US" altLang="ja-JP" sz="18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BCP</a:t>
                      </a:r>
                      <a:r>
                        <a:rPr lang="ja-JP" altLang="en-US" sz="18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関連</a:t>
                      </a:r>
                      <a:endParaRPr kumimoji="1" lang="ja-JP" altLang="en-US"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latin typeface="BIZ UDPゴシック" panose="020B0400000000000000" pitchFamily="50" charset="-128"/>
                          <a:ea typeface="BIZ UDPゴシック" panose="020B0400000000000000" pitchFamily="50" charset="-128"/>
                        </a:rPr>
                        <a:t>・感染症ＢＣＰの策定</a:t>
                      </a:r>
                      <a:endParaRPr kumimoji="1" lang="en-US" altLang="ja-JP" sz="1600" b="0" dirty="0">
                        <a:latin typeface="BIZ UDPゴシック" panose="020B0400000000000000" pitchFamily="50" charset="-128"/>
                        <a:ea typeface="BIZ UDPゴシック" panose="020B0400000000000000" pitchFamily="50" charset="-128"/>
                      </a:endParaRPr>
                    </a:p>
                    <a:p>
                      <a:r>
                        <a:rPr kumimoji="1" lang="ja-JP" altLang="en-US" sz="1600" b="0" dirty="0">
                          <a:latin typeface="BIZ UDPゴシック" panose="020B0400000000000000" pitchFamily="50" charset="-128"/>
                          <a:ea typeface="BIZ UDPゴシック" panose="020B0400000000000000" pitchFamily="50" charset="-128"/>
                        </a:rPr>
                        <a:t>・災害ＢＣＰの策定</a:t>
                      </a:r>
                      <a:endParaRPr kumimoji="1" lang="en-US" altLang="ja-JP" sz="1600" b="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latin typeface="BIZ UDPゴシック" panose="020B0400000000000000" pitchFamily="50" charset="-128"/>
                          <a:ea typeface="BIZ UDPゴシック" panose="020B0400000000000000" pitchFamily="50" charset="-128"/>
                        </a:rPr>
                        <a:t>※</a:t>
                      </a:r>
                      <a:r>
                        <a:rPr kumimoji="1" lang="ja-JP" altLang="en-US" sz="1600" b="0" dirty="0">
                          <a:latin typeface="BIZ UDPゴシック" panose="020B0400000000000000" pitchFamily="50" charset="-128"/>
                          <a:ea typeface="BIZ UDPゴシック" panose="020B0400000000000000" pitchFamily="50" charset="-128"/>
                        </a:rPr>
                        <a:t>両方の策定がないと減算に該当</a:t>
                      </a:r>
                      <a:endParaRPr kumimoji="1" lang="en-US" altLang="ja-JP" sz="1600" b="0" dirty="0">
                        <a:latin typeface="BIZ UDPゴシック" panose="020B0400000000000000" pitchFamily="50" charset="-128"/>
                        <a:ea typeface="BIZ UDPゴシック" panose="020B0400000000000000" pitchFamily="50" charset="-128"/>
                      </a:endParaRPr>
                    </a:p>
                    <a:p>
                      <a:r>
                        <a:rPr kumimoji="1" lang="en-US" altLang="ja-JP" sz="1600" b="0" dirty="0">
                          <a:latin typeface="BIZ UDPゴシック" panose="020B0400000000000000" pitchFamily="50" charset="-128"/>
                          <a:ea typeface="BIZ UDPゴシック" panose="020B0400000000000000" pitchFamily="50" charset="-128"/>
                        </a:rPr>
                        <a:t>※</a:t>
                      </a:r>
                      <a:r>
                        <a:rPr kumimoji="1" lang="ja-JP" altLang="en-US" sz="1600" b="0" dirty="0">
                          <a:latin typeface="BIZ UDPゴシック" panose="020B0400000000000000" pitchFamily="50" charset="-128"/>
                          <a:ea typeface="BIZ UDPゴシック" panose="020B0400000000000000" pitchFamily="50" charset="-128"/>
                        </a:rPr>
                        <a:t>研修・訓練は減算要件ではないが義務化されている</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2570112"/>
                  </a:ext>
                </a:extLst>
              </a:tr>
            </a:tbl>
          </a:graphicData>
        </a:graphic>
      </p:graphicFrame>
      <p:pic>
        <p:nvPicPr>
          <p:cNvPr id="16" name="オーディオ 15">
            <a:hlinkClick r:id="" action="ppaction://media"/>
            <a:extLst>
              <a:ext uri="{FF2B5EF4-FFF2-40B4-BE49-F238E27FC236}">
                <a16:creationId xmlns:a16="http://schemas.microsoft.com/office/drawing/2014/main" id="{44EF7D29-7A5C-F7CB-84D4-246A2791AE7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73224746"/>
      </p:ext>
    </p:extLst>
  </p:cSld>
  <p:clrMapOvr>
    <a:masterClrMapping/>
  </p:clrMapOvr>
  <mc:AlternateContent xmlns:mc="http://schemas.openxmlformats.org/markup-compatibility/2006" xmlns:p14="http://schemas.microsoft.com/office/powerpoint/2010/main">
    <mc:Choice Requires="p14">
      <p:transition spd="slow" p14:dur="2000" advTm="21008"/>
    </mc:Choice>
    <mc:Fallback xmlns="">
      <p:transition spd="slow" advTm="2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70CE5F3-E50C-4719-1C5D-1C2111B4B1C7}"/>
              </a:ext>
            </a:extLst>
          </p:cNvPr>
          <p:cNvSpPr/>
          <p:nvPr/>
        </p:nvSpPr>
        <p:spPr>
          <a:xfrm>
            <a:off x="0" y="0"/>
            <a:ext cx="12192000" cy="6858000"/>
          </a:xfrm>
          <a:prstGeom prst="rect">
            <a:avLst/>
          </a:prstGeom>
          <a:solidFill>
            <a:srgbClr val="F2A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7D9D6B9-32F9-49D6-3EFF-A3CF5AC56E19}"/>
              </a:ext>
            </a:extLst>
          </p:cNvPr>
          <p:cNvSpPr txBox="1"/>
          <p:nvPr/>
        </p:nvSpPr>
        <p:spPr>
          <a:xfrm>
            <a:off x="116084" y="390353"/>
            <a:ext cx="9513692" cy="523220"/>
          </a:xfrm>
          <a:prstGeom prst="rect">
            <a:avLst/>
          </a:prstGeom>
          <a:noFill/>
        </p:spPr>
        <p:txBody>
          <a:bodyPr wrap="square" rtlCol="0">
            <a:spAutoFit/>
          </a:bodyPr>
          <a:lstStyle/>
          <a:p>
            <a:r>
              <a:rPr lang="ja-JP" altLang="en-US"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指摘件数が多い事項について</a:t>
            </a:r>
            <a:endParaRPr lang="en-US"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AAD14D11-A649-6D97-C208-143BA4E42549}"/>
              </a:ext>
            </a:extLst>
          </p:cNvPr>
          <p:cNvSpPr txBox="1"/>
          <p:nvPr/>
        </p:nvSpPr>
        <p:spPr>
          <a:xfrm>
            <a:off x="612337" y="913573"/>
            <a:ext cx="10298551" cy="461665"/>
          </a:xfrm>
          <a:prstGeom prst="rect">
            <a:avLst/>
          </a:prstGeom>
          <a:noFill/>
        </p:spPr>
        <p:txBody>
          <a:bodyPr wrap="square" rtlCol="0">
            <a:spAutoFit/>
          </a:bodyPr>
          <a:lstStyle/>
          <a:p>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～「障害福祉サービス」と「介護サービス（訪問介護）」の共通点と相違点～</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graphicFrame>
        <p:nvGraphicFramePr>
          <p:cNvPr id="11" name="表 10">
            <a:extLst>
              <a:ext uri="{FF2B5EF4-FFF2-40B4-BE49-F238E27FC236}">
                <a16:creationId xmlns:a16="http://schemas.microsoft.com/office/drawing/2014/main" id="{330A83C0-30E8-05E6-93DF-96682BE5E511}"/>
              </a:ext>
            </a:extLst>
          </p:cNvPr>
          <p:cNvGraphicFramePr>
            <a:graphicFrameLocks noGrp="1"/>
          </p:cNvGraphicFramePr>
          <p:nvPr/>
        </p:nvGraphicFramePr>
        <p:xfrm>
          <a:off x="282000" y="1626804"/>
          <a:ext cx="11628000" cy="4835661"/>
        </p:xfrm>
        <a:graphic>
          <a:graphicData uri="http://schemas.openxmlformats.org/drawingml/2006/table">
            <a:tbl>
              <a:tblPr firstRow="1" bandRow="1">
                <a:tableStyleId>{2D5ABB26-0587-4C30-8999-92F81FD0307C}</a:tableStyleId>
              </a:tblPr>
              <a:tblGrid>
                <a:gridCol w="2952000">
                  <a:extLst>
                    <a:ext uri="{9D8B030D-6E8A-4147-A177-3AD203B41FA5}">
                      <a16:colId xmlns:a16="http://schemas.microsoft.com/office/drawing/2014/main" val="2988246454"/>
                    </a:ext>
                  </a:extLst>
                </a:gridCol>
                <a:gridCol w="2988000">
                  <a:extLst>
                    <a:ext uri="{9D8B030D-6E8A-4147-A177-3AD203B41FA5}">
                      <a16:colId xmlns:a16="http://schemas.microsoft.com/office/drawing/2014/main" val="990756595"/>
                    </a:ext>
                  </a:extLst>
                </a:gridCol>
                <a:gridCol w="900000">
                  <a:extLst>
                    <a:ext uri="{9D8B030D-6E8A-4147-A177-3AD203B41FA5}">
                      <a16:colId xmlns:a16="http://schemas.microsoft.com/office/drawing/2014/main" val="2250522502"/>
                    </a:ext>
                  </a:extLst>
                </a:gridCol>
                <a:gridCol w="900000">
                  <a:extLst>
                    <a:ext uri="{9D8B030D-6E8A-4147-A177-3AD203B41FA5}">
                      <a16:colId xmlns:a16="http://schemas.microsoft.com/office/drawing/2014/main" val="2248189041"/>
                    </a:ext>
                  </a:extLst>
                </a:gridCol>
                <a:gridCol w="3888000">
                  <a:extLst>
                    <a:ext uri="{9D8B030D-6E8A-4147-A177-3AD203B41FA5}">
                      <a16:colId xmlns:a16="http://schemas.microsoft.com/office/drawing/2014/main" val="4255553838"/>
                    </a:ext>
                  </a:extLst>
                </a:gridCol>
              </a:tblGrid>
              <a:tr h="685291">
                <a:tc>
                  <a:txBody>
                    <a:bodyPr/>
                    <a:lstStyle/>
                    <a:p>
                      <a:endParaRPr kumimoji="1" lang="ja-JP" altLang="en-US" dirty="0">
                        <a:solidFill>
                          <a:schemeClr val="bg1"/>
                        </a:solidFill>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＜要件＞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障害</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福祉</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訪問</a:t>
                      </a:r>
                      <a:endParaRPr kumimoji="1" lang="en-US" altLang="ja-JP"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介護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dirty="0">
                          <a:solidFill>
                            <a:schemeClr val="bg1"/>
                          </a:solidFill>
                          <a:latin typeface="BIZ UDPゴシック" panose="020B0400000000000000" pitchFamily="50" charset="-128"/>
                          <a:ea typeface="BIZ UDPゴシック" panose="020B0400000000000000" pitchFamily="50" charset="-128"/>
                        </a:rPr>
                        <a:t>ポイント</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916278123"/>
                  </a:ext>
                </a:extLst>
              </a:tr>
              <a:tr h="88108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④</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感染症まん延防止に関すること</a:t>
                      </a:r>
                      <a:endParaRPr kumimoji="1"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a:t>
                      </a:r>
                      <a:r>
                        <a:rPr lang="ja-JP" altLang="ja-JP" sz="1600" dirty="0">
                          <a:effectLst/>
                          <a:latin typeface="BIZ UDPゴシック" panose="020B0400000000000000" pitchFamily="50" charset="-128"/>
                          <a:ea typeface="BIZ UDPゴシック" panose="020B0400000000000000" pitchFamily="50" charset="-128"/>
                          <a:cs typeface="Times New Roman" panose="02020603050405020304" pitchFamily="18" charset="0"/>
                        </a:rPr>
                        <a:t>感染症の予防及びまん延の防止に係る対策を検討するための</a:t>
                      </a:r>
                      <a:r>
                        <a:rPr kumimoji="1" lang="ja-JP" altLang="en-US" sz="1600" dirty="0">
                          <a:latin typeface="BIZ UDPゴシック" panose="020B0400000000000000" pitchFamily="50" charset="-128"/>
                          <a:ea typeface="BIZ UDPゴシック" panose="020B0400000000000000" pitchFamily="50" charset="-128"/>
                        </a:rPr>
                        <a:t>委員会の開催</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endParaRPr kumimoji="1" lang="en-US" altLang="ja-JP" sz="16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▶障害福祉と介護で一体的な対応ＯＫ（「障害福祉」と「介護」それぞれの対策を講じていることが分かるように記載や記録することが必要）</a:t>
                      </a:r>
                      <a:endParaRPr kumimoji="1" lang="en-US" altLang="ja-JP" sz="1600" dirty="0">
                        <a:latin typeface="BIZ UDPゴシック" panose="020B0400000000000000" pitchFamily="50" charset="-128"/>
                        <a:ea typeface="BIZ UDPゴシック" panose="020B0400000000000000" pitchFamily="50" charset="-128"/>
                      </a:endParaRPr>
                    </a:p>
                    <a:p>
                      <a:endParaRPr kumimoji="1" lang="ja-JP" altLang="en-US" sz="1600" dirty="0">
                        <a:solidFill>
                          <a:srgbClr val="FF0000"/>
                        </a:solidFill>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2478735"/>
                  </a:ext>
                </a:extLst>
              </a:tr>
              <a:tr h="358962">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・指針の整備</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endParaRPr kumimoji="1" lang="en-US" altLang="ja-JP" sz="16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solidFill>
                          <a:srgbClr val="FF0000"/>
                        </a:solidFill>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857851"/>
                  </a:ext>
                </a:extLst>
              </a:tr>
              <a:tr h="797945">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・研修および訓練の実施</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endParaRPr kumimoji="1" lang="en-US" altLang="ja-JP" sz="16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600" dirty="0">
                        <a:solidFill>
                          <a:srgbClr val="FF0000"/>
                        </a:solidFill>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4155918"/>
                  </a:ext>
                </a:extLst>
              </a:tr>
              <a:tr h="620025">
                <a:tc rowSpan="2">
                  <a:txBody>
                    <a:bodyPr/>
                    <a:lstStyle/>
                    <a:p>
                      <a:r>
                        <a:rPr kumimoji="1" lang="ja-JP" altLang="en-US" dirty="0">
                          <a:latin typeface="BIZ UDPゴシック" panose="020B0400000000000000" pitchFamily="50" charset="-128"/>
                          <a:ea typeface="BIZ UDPゴシック" panose="020B0400000000000000" pitchFamily="50" charset="-128"/>
                        </a:rPr>
                        <a:t>⑤</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秘密保持に関すること</a:t>
                      </a:r>
                      <a:endParaRPr kumimoji="1" lang="en-US" altLang="zh-TW"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・利用者とその家族から個人情報使用同意を得る</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endParaRPr kumimoji="1" lang="en-US" altLang="ja-JP" sz="16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72282"/>
                  </a:ext>
                </a:extLst>
              </a:tr>
              <a:tr h="669390">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BIZ UDPゴシック" panose="020B0400000000000000" pitchFamily="50" charset="-128"/>
                          <a:ea typeface="BIZ UDPゴシック" panose="020B0400000000000000" pitchFamily="50" charset="-128"/>
                        </a:rPr>
                        <a:t>・サービスを提供する従業者全員分の秘密保持誓約書を得る</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704121"/>
                  </a:ext>
                </a:extLst>
              </a:tr>
              <a:tr h="712900">
                <a:tc>
                  <a:txBody>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⑥介護給付費の額に係る通知等</a:t>
                      </a:r>
                      <a:r>
                        <a:rPr lang="ja-JP" altLang="en-US" sz="1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関すること</a:t>
                      </a:r>
                      <a:endParaRPr kumimoji="1" lang="ja-JP" altLang="en-US"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・介護給付費の額を毎月利用者に通知する</a:t>
                      </a:r>
                      <a:endParaRPr kumimoji="1" lang="ja-JP" altLang="en-US"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dirty="0">
                          <a:latin typeface="BIZ UDPゴシック" panose="020B0400000000000000" pitchFamily="50" charset="-128"/>
                          <a:ea typeface="BIZ UDPゴシック" panose="020B0400000000000000" pitchFamily="50" charset="-128"/>
                        </a:rPr>
                        <a:t>〇</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BIZ UDPゴシック" panose="020B0400000000000000" pitchFamily="50" charset="-128"/>
                          <a:ea typeface="BIZ UDPゴシック" panose="020B0400000000000000" pitchFamily="50" charset="-128"/>
                        </a:rPr>
                        <a:t>▶介護と異なり、障害は区市町村から額の通知を行わないので、</a:t>
                      </a:r>
                      <a:r>
                        <a:rPr lang="ja-JP" altLang="en-US" sz="1600" dirty="0">
                          <a:latin typeface="BIZ UDPゴシック" panose="020B0400000000000000" pitchFamily="50" charset="-128"/>
                          <a:ea typeface="BIZ UDPゴシック" panose="020B0400000000000000" pitchFamily="50" charset="-128"/>
                        </a:rPr>
                        <a:t>事業者が利用者に対し、通知する必要がある。</a:t>
                      </a:r>
                      <a:endParaRPr kumimoji="1" lang="en-US" altLang="ja-JP" sz="160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6591748"/>
                  </a:ext>
                </a:extLst>
              </a:tr>
            </a:tbl>
          </a:graphicData>
        </a:graphic>
      </p:graphicFrame>
      <p:pic>
        <p:nvPicPr>
          <p:cNvPr id="15" name="オーディオ 14">
            <a:hlinkClick r:id="" action="ppaction://media"/>
            <a:extLst>
              <a:ext uri="{FF2B5EF4-FFF2-40B4-BE49-F238E27FC236}">
                <a16:creationId xmlns:a16="http://schemas.microsoft.com/office/drawing/2014/main" id="{E9824393-AA43-491B-1F49-EB24D25BD9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7254281"/>
      </p:ext>
    </p:extLst>
  </p:cSld>
  <p:clrMapOvr>
    <a:masterClrMapping/>
  </p:clrMapOvr>
  <mc:AlternateContent xmlns:mc="http://schemas.openxmlformats.org/markup-compatibility/2006" xmlns:p14="http://schemas.microsoft.com/office/powerpoint/2010/main">
    <mc:Choice Requires="p14">
      <p:transition spd="slow" p14:dur="2000" advTm="8834"/>
    </mc:Choice>
    <mc:Fallback xmlns="">
      <p:transition spd="slow" advTm="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1F0E0F-EAD8-CB5A-5892-9DE7202E6076}"/>
              </a:ext>
            </a:extLst>
          </p:cNvPr>
          <p:cNvSpPr txBox="1"/>
          <p:nvPr/>
        </p:nvSpPr>
        <p:spPr>
          <a:xfrm>
            <a:off x="897268" y="717617"/>
            <a:ext cx="6557963" cy="800219"/>
          </a:xfrm>
          <a:prstGeom prst="rect">
            <a:avLst/>
          </a:prstGeom>
          <a:noFill/>
        </p:spPr>
        <p:txBody>
          <a:bodyPr wrap="square" rtlCol="0">
            <a:spAutoFit/>
          </a:bodyPr>
          <a:lstStyle/>
          <a:p>
            <a:r>
              <a:rPr lang="ja-JP" altLang="ja-JP" sz="28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①虐待の防止に関すること</a:t>
            </a:r>
          </a:p>
          <a:p>
            <a:endParaRPr kumimoji="1" lang="ja-JP" altLang="en-US" dirty="0"/>
          </a:p>
        </p:txBody>
      </p:sp>
      <p:sp>
        <p:nvSpPr>
          <p:cNvPr id="9" name="テキスト ボックス 8">
            <a:extLst>
              <a:ext uri="{FF2B5EF4-FFF2-40B4-BE49-F238E27FC236}">
                <a16:creationId xmlns:a16="http://schemas.microsoft.com/office/drawing/2014/main" id="{19F1142B-99B0-4854-2496-10EB9474F1F5}"/>
              </a:ext>
            </a:extLst>
          </p:cNvPr>
          <p:cNvSpPr txBox="1"/>
          <p:nvPr/>
        </p:nvSpPr>
        <p:spPr>
          <a:xfrm>
            <a:off x="1211557" y="1290099"/>
            <a:ext cx="7016184" cy="707886"/>
          </a:xfrm>
          <a:prstGeom prst="rect">
            <a:avLst/>
          </a:prstGeom>
          <a:noFill/>
        </p:spPr>
        <p:txBody>
          <a:bodyPr wrap="square" rtlCol="0">
            <a:spAutoFit/>
          </a:bodyPr>
          <a:lstStyle/>
          <a:p>
            <a:pPr marL="342900" indent="-342900" algn="just">
              <a:buFont typeface="Wingdings" panose="05000000000000000000" pitchFamily="2" charset="2"/>
              <a:buChar char="Ø"/>
            </a:pPr>
            <a:r>
              <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虐待防止委員会</a:t>
            </a:r>
            <a:r>
              <a:rPr lang="ja-JP" altLang="en-US" sz="2000" dirty="0">
                <a:latin typeface="BIZ UDPゴシック" panose="020B0400000000000000" pitchFamily="50" charset="-128"/>
                <a:ea typeface="BIZ UDPゴシック" panose="020B0400000000000000" pitchFamily="50" charset="-128"/>
                <a:cs typeface="Times New Roman" panose="02020603050405020304" pitchFamily="18" charset="0"/>
              </a:rPr>
              <a:t>を開催</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していない、実施記録が明確でない。</a:t>
            </a: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gn="just">
              <a:buFont typeface="Wingdings" panose="05000000000000000000" pitchFamily="2" charset="2"/>
              <a:buChar char="Ø"/>
            </a:pPr>
            <a:endPar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22" name="グループ化 21">
            <a:extLst>
              <a:ext uri="{FF2B5EF4-FFF2-40B4-BE49-F238E27FC236}">
                <a16:creationId xmlns:a16="http://schemas.microsoft.com/office/drawing/2014/main" id="{7956A594-9542-5294-B894-393EDCC28165}"/>
              </a:ext>
            </a:extLst>
          </p:cNvPr>
          <p:cNvGrpSpPr/>
          <p:nvPr/>
        </p:nvGrpSpPr>
        <p:grpSpPr>
          <a:xfrm>
            <a:off x="680462" y="1900179"/>
            <a:ext cx="10607418" cy="2233546"/>
            <a:chOff x="649880" y="2531826"/>
            <a:chExt cx="10607418" cy="2233546"/>
          </a:xfrm>
        </p:grpSpPr>
        <p:sp>
          <p:nvSpPr>
            <p:cNvPr id="10" name="四角形: 角を丸くする 9">
              <a:extLst>
                <a:ext uri="{FF2B5EF4-FFF2-40B4-BE49-F238E27FC236}">
                  <a16:creationId xmlns:a16="http://schemas.microsoft.com/office/drawing/2014/main" id="{CB3E0CF9-1A6B-EB89-76B4-300BB28292B8}"/>
                </a:ext>
              </a:extLst>
            </p:cNvPr>
            <p:cNvSpPr/>
            <p:nvPr/>
          </p:nvSpPr>
          <p:spPr>
            <a:xfrm>
              <a:off x="1046837" y="2740115"/>
              <a:ext cx="10210461" cy="19389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2F9B54AB-9F6C-301A-2570-871BEF06EBF4}"/>
                </a:ext>
              </a:extLst>
            </p:cNvPr>
            <p:cNvGrpSpPr/>
            <p:nvPr/>
          </p:nvGrpSpPr>
          <p:grpSpPr>
            <a:xfrm>
              <a:off x="649880" y="2531826"/>
              <a:ext cx="3590150" cy="556397"/>
              <a:chOff x="5638698" y="476044"/>
              <a:chExt cx="3752421" cy="955270"/>
            </a:xfrm>
          </p:grpSpPr>
          <p:sp>
            <p:nvSpPr>
              <p:cNvPr id="6" name="フリーフォーム: 図形 5">
                <a:extLst>
                  <a:ext uri="{FF2B5EF4-FFF2-40B4-BE49-F238E27FC236}">
                    <a16:creationId xmlns:a16="http://schemas.microsoft.com/office/drawing/2014/main" id="{D7EEF717-6FDF-4D62-9375-0DB643CBAFA0}"/>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7" name="フローチャート: 記憶データ 6">
                <a:extLst>
                  <a:ext uri="{FF2B5EF4-FFF2-40B4-BE49-F238E27FC236}">
                    <a16:creationId xmlns:a16="http://schemas.microsoft.com/office/drawing/2014/main" id="{D2FAACC0-865E-9766-BDAE-C3C7E17E1D13}"/>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8FB0D648-C073-9137-C9F7-691ABD96BE1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688363"/>
                <a:ext cx="630619" cy="742951"/>
              </a:xfrm>
              <a:prstGeom prst="rect">
                <a:avLst/>
              </a:prstGeom>
            </p:spPr>
          </p:pic>
          <p:sp>
            <p:nvSpPr>
              <p:cNvPr id="12" name="テキスト ボックス 11">
                <a:extLst>
                  <a:ext uri="{FF2B5EF4-FFF2-40B4-BE49-F238E27FC236}">
                    <a16:creationId xmlns:a16="http://schemas.microsoft.com/office/drawing/2014/main" id="{D6BC00BC-8972-807C-B790-78C57279873E}"/>
                  </a:ext>
                </a:extLst>
              </p:cNvPr>
              <p:cNvSpPr txBox="1"/>
              <p:nvPr/>
            </p:nvSpPr>
            <p:spPr>
              <a:xfrm>
                <a:off x="6113223" y="591693"/>
                <a:ext cx="2826384" cy="686943"/>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sp>
          <p:nvSpPr>
            <p:cNvPr id="3" name="テキスト ボックス 2">
              <a:extLst>
                <a:ext uri="{FF2B5EF4-FFF2-40B4-BE49-F238E27FC236}">
                  <a16:creationId xmlns:a16="http://schemas.microsoft.com/office/drawing/2014/main" id="{1AFB529C-91D8-B112-0332-F01F1BBD7B44}"/>
                </a:ext>
              </a:extLst>
            </p:cNvPr>
            <p:cNvSpPr txBox="1"/>
            <p:nvPr/>
          </p:nvSpPr>
          <p:spPr>
            <a:xfrm>
              <a:off x="1211557" y="2595547"/>
              <a:ext cx="9948222" cy="2169825"/>
            </a:xfrm>
            <a:prstGeom prst="rect">
              <a:avLst/>
            </a:prstGeom>
            <a:noFill/>
          </p:spPr>
          <p:txBody>
            <a:bodyPr wrap="square" rtlCol="0">
              <a:spAutoFit/>
            </a:bodyPr>
            <a:lstStyle/>
            <a:p>
              <a:pPr>
                <a:lnSpc>
                  <a:spcPct val="150000"/>
                </a:lnSpc>
              </a:pPr>
              <a:br>
                <a:rPr lang="ja-JP" altLang="en-US" sz="1800" dirty="0">
                  <a:effectLst/>
                  <a:latin typeface="BIZ UDPゴシック" panose="020B0400000000000000" pitchFamily="50" charset="-128"/>
                  <a:ea typeface="BIZ UDPゴシック" panose="020B0400000000000000" pitchFamily="50" charset="-128"/>
                </a:rPr>
              </a:br>
              <a:r>
                <a:rPr lang="ja-JP" altLang="en-US" sz="1800" dirty="0">
                  <a:effectLst/>
                  <a:latin typeface="BIZ UDPゴシック" panose="020B0400000000000000" pitchFamily="50" charset="-128"/>
                  <a:ea typeface="BIZ UDPゴシック" panose="020B0400000000000000" pitchFamily="50" charset="-128"/>
                </a:rPr>
                <a:t>　</a:t>
              </a:r>
              <a:r>
                <a:rPr lang="ja-JP" altLang="en-US" sz="2000" dirty="0">
                  <a:effectLst/>
                  <a:latin typeface="BIZ UDPゴシック" panose="020B0400000000000000" pitchFamily="50" charset="-128"/>
                  <a:ea typeface="BIZ UDPゴシック" panose="020B0400000000000000" pitchFamily="50" charset="-128"/>
                </a:rPr>
                <a:t>委員会に併せて「虐待防止研修」を実施することも可能ですが、あくまで委員会は委員会、研修は研修としての実施が必要です。</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議事録等はこのことを踏まえた上で作成する必要があります。</a:t>
              </a:r>
            </a:p>
            <a:p>
              <a:endParaRPr kumimoji="1" lang="ja-JP" altLang="en-US" dirty="0">
                <a:latin typeface="BIZ UDPゴシック" panose="020B0400000000000000" pitchFamily="50" charset="-128"/>
                <a:ea typeface="BIZ UDPゴシック" panose="020B0400000000000000" pitchFamily="50" charset="-128"/>
              </a:endParaRPr>
            </a:p>
          </p:txBody>
        </p:sp>
      </p:grpSp>
      <p:sp>
        <p:nvSpPr>
          <p:cNvPr id="16" name="矢印: 五方向 15">
            <a:extLst>
              <a:ext uri="{FF2B5EF4-FFF2-40B4-BE49-F238E27FC236}">
                <a16:creationId xmlns:a16="http://schemas.microsoft.com/office/drawing/2014/main" id="{E0A19641-9B71-032C-17F3-7A8D03A09958}"/>
              </a:ext>
            </a:extLst>
          </p:cNvPr>
          <p:cNvSpPr/>
          <p:nvPr/>
        </p:nvSpPr>
        <p:spPr>
          <a:xfrm>
            <a:off x="504248" y="167090"/>
            <a:ext cx="3586163" cy="40297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b="1" dirty="0">
              <a:solidFill>
                <a:schemeClr val="bg1"/>
              </a:solidFill>
            </a:endParaRPr>
          </a:p>
          <a:p>
            <a:r>
              <a:rPr lang="ja-JP" altLang="en-US" b="1" dirty="0">
                <a:solidFill>
                  <a:schemeClr val="bg1"/>
                </a:solidFill>
              </a:rPr>
              <a:t>２</a:t>
            </a:r>
            <a:r>
              <a:rPr kumimoji="1" lang="ja-JP" altLang="en-US" sz="1800" b="1" dirty="0">
                <a:solidFill>
                  <a:schemeClr val="bg1"/>
                </a:solidFill>
              </a:rPr>
              <a:t>部　</a:t>
            </a:r>
            <a:r>
              <a:rPr lang="ja-JP" altLang="en-US" sz="1800" b="1" dirty="0">
                <a:solidFill>
                  <a:schemeClr val="bg1"/>
                </a:solidFill>
              </a:rPr>
              <a:t>指摘件数が多い箇所</a:t>
            </a:r>
            <a:endParaRPr kumimoji="1" lang="en-US" altLang="ja-JP" sz="1800" b="1" dirty="0">
              <a:solidFill>
                <a:schemeClr val="bg1"/>
              </a:solidFill>
            </a:endParaRPr>
          </a:p>
          <a:p>
            <a:endParaRPr lang="en-US" altLang="ja-JP" b="1" dirty="0">
              <a:solidFill>
                <a:schemeClr val="bg1"/>
              </a:solidFill>
            </a:endParaRPr>
          </a:p>
        </p:txBody>
      </p:sp>
      <p:pic>
        <p:nvPicPr>
          <p:cNvPr id="20" name="図 19">
            <a:extLst>
              <a:ext uri="{FF2B5EF4-FFF2-40B4-BE49-F238E27FC236}">
                <a16:creationId xmlns:a16="http://schemas.microsoft.com/office/drawing/2014/main" id="{FBD5983E-815F-68E7-700B-D68DD28CC7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0" b="89790" l="9276" r="89987">
                        <a14:foregroundMark x1="9623" y1="47133" x2="9623" y2="47133"/>
                        <a14:foregroundMark x1="12354" y1="24895" x2="12354" y2="24895"/>
                        <a14:foregroundMark x1="15215" y1="14126" x2="15215" y2="14126"/>
                        <a14:foregroundMark x1="15691" y1="29790" x2="15691" y2="29790"/>
                        <a14:foregroundMark x1="16992" y1="33706" x2="16992" y2="33706"/>
                        <a14:foregroundMark x1="17122" y1="49790" x2="17122" y2="49790"/>
                        <a14:foregroundMark x1="21847" y1="26014" x2="21847" y2="26014"/>
                        <a14:foregroundMark x1="20806" y1="19860" x2="20806" y2="19860"/>
                        <a14:foregroundMark x1="9276" y1="38322" x2="9276" y2="38322"/>
                        <a14:foregroundMark x1="57261" y1="57063" x2="57261" y2="57063"/>
                        <a14:foregroundMark x1="70655" y1="44336" x2="70655" y2="44336"/>
                      </a14:backgroundRemoval>
                    </a14:imgEffect>
                  </a14:imgLayer>
                </a14:imgProps>
              </a:ext>
            </a:extLst>
          </a:blip>
          <a:stretch>
            <a:fillRect/>
          </a:stretch>
        </p:blipFill>
        <p:spPr>
          <a:xfrm>
            <a:off x="402906" y="3961487"/>
            <a:ext cx="2348487" cy="727858"/>
          </a:xfrm>
          <a:prstGeom prst="rect">
            <a:avLst/>
          </a:prstGeom>
        </p:spPr>
      </p:pic>
      <p:grpSp>
        <p:nvGrpSpPr>
          <p:cNvPr id="37" name="グループ化 36">
            <a:extLst>
              <a:ext uri="{FF2B5EF4-FFF2-40B4-BE49-F238E27FC236}">
                <a16:creationId xmlns:a16="http://schemas.microsoft.com/office/drawing/2014/main" id="{A75F4667-36EA-C6E6-44FB-D382138281FA}"/>
              </a:ext>
            </a:extLst>
          </p:cNvPr>
          <p:cNvGrpSpPr/>
          <p:nvPr/>
        </p:nvGrpSpPr>
        <p:grpSpPr>
          <a:xfrm>
            <a:off x="901839" y="4569541"/>
            <a:ext cx="10785913" cy="2013912"/>
            <a:chOff x="-90290" y="6085447"/>
            <a:chExt cx="10785913" cy="2013912"/>
          </a:xfrm>
        </p:grpSpPr>
        <p:sp>
          <p:nvSpPr>
            <p:cNvPr id="36" name="フリーフォーム: 図形 35">
              <a:extLst>
                <a:ext uri="{FF2B5EF4-FFF2-40B4-BE49-F238E27FC236}">
                  <a16:creationId xmlns:a16="http://schemas.microsoft.com/office/drawing/2014/main" id="{4B20F6BF-2107-91D6-23CD-CCF174B609E7}"/>
                </a:ext>
              </a:extLst>
            </p:cNvPr>
            <p:cNvSpPr/>
            <p:nvPr/>
          </p:nvSpPr>
          <p:spPr>
            <a:xfrm rot="15476861">
              <a:off x="8135816" y="5128550"/>
              <a:ext cx="1509070" cy="3593647"/>
            </a:xfrm>
            <a:custGeom>
              <a:avLst/>
              <a:gdLst>
                <a:gd name="connsiteX0" fmla="*/ 1499746 w 1509070"/>
                <a:gd name="connsiteY0" fmla="*/ 818823 h 3593647"/>
                <a:gd name="connsiteX1" fmla="*/ 978109 w 1509070"/>
                <a:gd name="connsiteY1" fmla="*/ 3261962 h 3593647"/>
                <a:gd name="connsiteX2" fmla="*/ 480722 w 1509070"/>
                <a:gd name="connsiteY2" fmla="*/ 3584323 h 3593647"/>
                <a:gd name="connsiteX3" fmla="*/ 331685 w 1509070"/>
                <a:gd name="connsiteY3" fmla="*/ 3552502 h 3593647"/>
                <a:gd name="connsiteX4" fmla="*/ 9324 w 1509070"/>
                <a:gd name="connsiteY4" fmla="*/ 3055115 h 3593647"/>
                <a:gd name="connsiteX5" fmla="*/ 530961 w 1509070"/>
                <a:gd name="connsiteY5" fmla="*/ 611976 h 3593647"/>
                <a:gd name="connsiteX6" fmla="*/ 861929 w 1509070"/>
                <a:gd name="connsiteY6" fmla="*/ 287762 h 3593647"/>
                <a:gd name="connsiteX7" fmla="*/ 906897 w 1509070"/>
                <a:gd name="connsiteY7" fmla="*/ 288263 h 3593647"/>
                <a:gd name="connsiteX8" fmla="*/ 933621 w 1509070"/>
                <a:gd name="connsiteY8" fmla="*/ 0 h 3593647"/>
                <a:gd name="connsiteX9" fmla="*/ 960400 w 1509070"/>
                <a:gd name="connsiteY9" fmla="*/ 288859 h 3593647"/>
                <a:gd name="connsiteX10" fmla="*/ 1028347 w 1509070"/>
                <a:gd name="connsiteY10" fmla="*/ 289615 h 3593647"/>
                <a:gd name="connsiteX11" fmla="*/ 1177385 w 1509070"/>
                <a:gd name="connsiteY11" fmla="*/ 321437 h 3593647"/>
                <a:gd name="connsiteX12" fmla="*/ 1499746 w 1509070"/>
                <a:gd name="connsiteY12" fmla="*/ 818823 h 35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9070" h="3593647">
                  <a:moveTo>
                    <a:pt x="1499746" y="818823"/>
                  </a:moveTo>
                  <a:lnTo>
                    <a:pt x="978109" y="3261962"/>
                  </a:lnTo>
                  <a:cubicBezTo>
                    <a:pt x="929777" y="3488328"/>
                    <a:pt x="707089" y="3632655"/>
                    <a:pt x="480722" y="3584323"/>
                  </a:cubicBezTo>
                  <a:lnTo>
                    <a:pt x="331685" y="3552502"/>
                  </a:lnTo>
                  <a:cubicBezTo>
                    <a:pt x="105318" y="3504170"/>
                    <a:pt x="-39008" y="3281482"/>
                    <a:pt x="9324" y="3055115"/>
                  </a:cubicBezTo>
                  <a:lnTo>
                    <a:pt x="530961" y="611976"/>
                  </a:lnTo>
                  <a:cubicBezTo>
                    <a:pt x="567210" y="442202"/>
                    <a:pt x="701534" y="318574"/>
                    <a:pt x="861929" y="287762"/>
                  </a:cubicBezTo>
                  <a:lnTo>
                    <a:pt x="906897" y="288263"/>
                  </a:lnTo>
                  <a:lnTo>
                    <a:pt x="933621" y="0"/>
                  </a:lnTo>
                  <a:lnTo>
                    <a:pt x="960400" y="288859"/>
                  </a:lnTo>
                  <a:lnTo>
                    <a:pt x="1028347" y="289615"/>
                  </a:lnTo>
                  <a:lnTo>
                    <a:pt x="1177385" y="321437"/>
                  </a:lnTo>
                  <a:cubicBezTo>
                    <a:pt x="1403752" y="369768"/>
                    <a:pt x="1548078" y="592456"/>
                    <a:pt x="1499746" y="818823"/>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pic>
          <p:nvPicPr>
            <p:cNvPr id="24" name="図 23">
              <a:extLst>
                <a:ext uri="{FF2B5EF4-FFF2-40B4-BE49-F238E27FC236}">
                  <a16:creationId xmlns:a16="http://schemas.microsoft.com/office/drawing/2014/main" id="{1B0BC704-0639-CC4A-60EC-22D7753885C7}"/>
                </a:ext>
              </a:extLst>
            </p:cNvPr>
            <p:cNvPicPr>
              <a:picLocks noChangeAspect="1"/>
            </p:cNvPicPr>
            <p:nvPr/>
          </p:nvPicPr>
          <p:blipFill rotWithShape="1">
            <a:blip r:embed="rId9">
              <a:clrChange>
                <a:clrFrom>
                  <a:srgbClr val="FFFFFF"/>
                </a:clrFrom>
                <a:clrTo>
                  <a:srgbClr val="FFFFFF">
                    <a:alpha val="0"/>
                  </a:srgbClr>
                </a:clrTo>
              </a:clrChange>
            </a:blip>
            <a:srcRect l="3592" t="2752" r="7142" b="3517"/>
            <a:stretch/>
          </p:blipFill>
          <p:spPr>
            <a:xfrm>
              <a:off x="5131180" y="6515234"/>
              <a:ext cx="1530709" cy="1584125"/>
            </a:xfrm>
            <a:prstGeom prst="rect">
              <a:avLst/>
            </a:prstGeom>
          </p:spPr>
        </p:pic>
        <p:sp>
          <p:nvSpPr>
            <p:cNvPr id="27" name="乗算記号 26">
              <a:extLst>
                <a:ext uri="{FF2B5EF4-FFF2-40B4-BE49-F238E27FC236}">
                  <a16:creationId xmlns:a16="http://schemas.microsoft.com/office/drawing/2014/main" id="{4BE7C3E1-0153-0F42-67F1-C877C98F30CF}"/>
                </a:ext>
              </a:extLst>
            </p:cNvPr>
            <p:cNvSpPr/>
            <p:nvPr/>
          </p:nvSpPr>
          <p:spPr>
            <a:xfrm>
              <a:off x="2948459" y="6814713"/>
              <a:ext cx="688223" cy="688223"/>
            </a:xfrm>
            <a:prstGeom prst="mathMultiply">
              <a:avLst>
                <a:gd name="adj1" fmla="val 12448"/>
              </a:avLst>
            </a:prstGeom>
            <a:solidFill>
              <a:schemeClr val="bg2">
                <a:lumMod val="2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D0E9867A-7A89-4263-7569-72269EAED9DB}"/>
                </a:ext>
              </a:extLst>
            </p:cNvPr>
            <p:cNvSpPr/>
            <p:nvPr/>
          </p:nvSpPr>
          <p:spPr>
            <a:xfrm>
              <a:off x="-90290" y="6085447"/>
              <a:ext cx="2991670" cy="1153096"/>
            </a:xfrm>
            <a:custGeom>
              <a:avLst/>
              <a:gdLst>
                <a:gd name="connsiteX0" fmla="*/ 391365 w 2991670"/>
                <a:gd name="connsiteY0" fmla="*/ 0 h 1153096"/>
                <a:gd name="connsiteX1" fmla="*/ 2600305 w 2991670"/>
                <a:gd name="connsiteY1" fmla="*/ 0 h 1153096"/>
                <a:gd name="connsiteX2" fmla="*/ 2991670 w 2991670"/>
                <a:gd name="connsiteY2" fmla="*/ 391365 h 1153096"/>
                <a:gd name="connsiteX3" fmla="*/ 2991670 w 2991670"/>
                <a:gd name="connsiteY3" fmla="*/ 623587 h 1153096"/>
                <a:gd name="connsiteX4" fmla="*/ 2600305 w 2991670"/>
                <a:gd name="connsiteY4" fmla="*/ 1014952 h 1153096"/>
                <a:gd name="connsiteX5" fmla="*/ 2427604 w 2991670"/>
                <a:gd name="connsiteY5" fmla="*/ 1014952 h 1153096"/>
                <a:gd name="connsiteX6" fmla="*/ 2206933 w 2991670"/>
                <a:gd name="connsiteY6" fmla="*/ 1153096 h 1153096"/>
                <a:gd name="connsiteX7" fmla="*/ 1986262 w 2991670"/>
                <a:gd name="connsiteY7" fmla="*/ 1014952 h 1153096"/>
                <a:gd name="connsiteX8" fmla="*/ 391365 w 2991670"/>
                <a:gd name="connsiteY8" fmla="*/ 1014952 h 1153096"/>
                <a:gd name="connsiteX9" fmla="*/ 0 w 2991670"/>
                <a:gd name="connsiteY9" fmla="*/ 623587 h 1153096"/>
                <a:gd name="connsiteX10" fmla="*/ 0 w 2991670"/>
                <a:gd name="connsiteY10" fmla="*/ 391365 h 1153096"/>
                <a:gd name="connsiteX11" fmla="*/ 391365 w 2991670"/>
                <a:gd name="connsiteY11" fmla="*/ 0 h 115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1670" h="1153096">
                  <a:moveTo>
                    <a:pt x="391365" y="0"/>
                  </a:moveTo>
                  <a:lnTo>
                    <a:pt x="2600305" y="0"/>
                  </a:lnTo>
                  <a:cubicBezTo>
                    <a:pt x="2816450" y="0"/>
                    <a:pt x="2991670" y="175220"/>
                    <a:pt x="2991670" y="391365"/>
                  </a:cubicBezTo>
                  <a:lnTo>
                    <a:pt x="2991670" y="623587"/>
                  </a:lnTo>
                  <a:cubicBezTo>
                    <a:pt x="2991670" y="839732"/>
                    <a:pt x="2816450" y="1014952"/>
                    <a:pt x="2600305" y="1014952"/>
                  </a:cubicBezTo>
                  <a:lnTo>
                    <a:pt x="2427604" y="1014952"/>
                  </a:lnTo>
                  <a:cubicBezTo>
                    <a:pt x="2427604" y="1091247"/>
                    <a:pt x="2328806" y="1153096"/>
                    <a:pt x="2206933" y="1153096"/>
                  </a:cubicBezTo>
                  <a:cubicBezTo>
                    <a:pt x="2085060" y="1153096"/>
                    <a:pt x="1986262" y="1091247"/>
                    <a:pt x="1986262" y="1014952"/>
                  </a:cubicBezTo>
                  <a:lnTo>
                    <a:pt x="391365" y="1014952"/>
                  </a:lnTo>
                  <a:cubicBezTo>
                    <a:pt x="175220" y="1014952"/>
                    <a:pt x="0" y="839732"/>
                    <a:pt x="0" y="623587"/>
                  </a:cubicBezTo>
                  <a:lnTo>
                    <a:pt x="0" y="391365"/>
                  </a:lnTo>
                  <a:cubicBezTo>
                    <a:pt x="0" y="175220"/>
                    <a:pt x="175220" y="0"/>
                    <a:pt x="391365" y="0"/>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pic>
          <p:nvPicPr>
            <p:cNvPr id="23" name="図 22">
              <a:extLst>
                <a:ext uri="{FF2B5EF4-FFF2-40B4-BE49-F238E27FC236}">
                  <a16:creationId xmlns:a16="http://schemas.microsoft.com/office/drawing/2014/main" id="{F1E8465D-076A-A7AF-C1CF-74B72E5AF83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17" b="95833" l="9360" r="89163">
                          <a14:foregroundMark x1="49261" y1="82083" x2="39409" y2="60417"/>
                          <a14:foregroundMark x1="39409" y1="60417" x2="41872" y2="33750"/>
                          <a14:foregroundMark x1="41872" y1="33750" x2="44828" y2="26667"/>
                          <a14:foregroundMark x1="52709" y1="42917" x2="34483" y2="16667"/>
                          <a14:foregroundMark x1="34483" y1="16667" x2="62069" y2="28333"/>
                          <a14:foregroundMark x1="62069" y1="28333" x2="51232" y2="36667"/>
                          <a14:foregroundMark x1="47783" y1="5417" x2="47783" y2="5417"/>
                          <a14:foregroundMark x1="28079" y1="89583" x2="28079" y2="89583"/>
                          <a14:foregroundMark x1="27094" y1="95833" x2="27094" y2="95833"/>
                        </a14:backgroundRemoval>
                      </a14:imgEffect>
                    </a14:imgLayer>
                  </a14:imgProps>
                </a:ext>
              </a:extLst>
            </a:blip>
            <a:stretch>
              <a:fillRect/>
            </a:stretch>
          </p:blipFill>
          <p:spPr>
            <a:xfrm>
              <a:off x="2668123" y="7057364"/>
              <a:ext cx="671392" cy="793764"/>
            </a:xfrm>
            <a:prstGeom prst="rect">
              <a:avLst/>
            </a:prstGeom>
          </p:spPr>
        </p:pic>
        <p:sp>
          <p:nvSpPr>
            <p:cNvPr id="30" name="楕円 29">
              <a:extLst>
                <a:ext uri="{FF2B5EF4-FFF2-40B4-BE49-F238E27FC236}">
                  <a16:creationId xmlns:a16="http://schemas.microsoft.com/office/drawing/2014/main" id="{EFDFD1C5-BF3D-0C2A-D1D4-575F805A5FE9}"/>
                </a:ext>
              </a:extLst>
            </p:cNvPr>
            <p:cNvSpPr/>
            <p:nvPr/>
          </p:nvSpPr>
          <p:spPr>
            <a:xfrm>
              <a:off x="2325018" y="7203486"/>
              <a:ext cx="184166" cy="140687"/>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楕円 30">
              <a:extLst>
                <a:ext uri="{FF2B5EF4-FFF2-40B4-BE49-F238E27FC236}">
                  <a16:creationId xmlns:a16="http://schemas.microsoft.com/office/drawing/2014/main" id="{7484290A-8644-A363-458C-B496D8057CEB}"/>
                </a:ext>
              </a:extLst>
            </p:cNvPr>
            <p:cNvSpPr/>
            <p:nvPr/>
          </p:nvSpPr>
          <p:spPr>
            <a:xfrm>
              <a:off x="2549376" y="7301905"/>
              <a:ext cx="102262" cy="45719"/>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a:extLst>
                <a:ext uri="{FF2B5EF4-FFF2-40B4-BE49-F238E27FC236}">
                  <a16:creationId xmlns:a16="http://schemas.microsoft.com/office/drawing/2014/main" id="{887367B3-DAD3-264C-A344-E2C4AE972CC1}"/>
                </a:ext>
              </a:extLst>
            </p:cNvPr>
            <p:cNvSpPr txBox="1"/>
            <p:nvPr/>
          </p:nvSpPr>
          <p:spPr>
            <a:xfrm>
              <a:off x="-68012" y="6205933"/>
              <a:ext cx="3115490" cy="738664"/>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ウチはいままで虐待発生ってない</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から、</a:t>
              </a:r>
              <a:r>
                <a:rPr lang="ja-JP" altLang="en-US" sz="1400" dirty="0">
                  <a:latin typeface="BIZ UDPゴシック" panose="020B0400000000000000" pitchFamily="50" charset="-128"/>
                  <a:ea typeface="BIZ UDPゴシック" panose="020B0400000000000000" pitchFamily="50" charset="-128"/>
                </a:rPr>
                <a:t>事例があってから委員会は</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立ち上げればいいよね・・・</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33" name="円: 塗りつぶしなし 32">
              <a:extLst>
                <a:ext uri="{FF2B5EF4-FFF2-40B4-BE49-F238E27FC236}">
                  <a16:creationId xmlns:a16="http://schemas.microsoft.com/office/drawing/2014/main" id="{3B4F2095-5452-A88F-BE02-AB1533FB4A1B}"/>
                </a:ext>
              </a:extLst>
            </p:cNvPr>
            <p:cNvSpPr/>
            <p:nvPr/>
          </p:nvSpPr>
          <p:spPr>
            <a:xfrm>
              <a:off x="6404625" y="6624053"/>
              <a:ext cx="514528" cy="514528"/>
            </a:xfrm>
            <a:prstGeom prst="donut">
              <a:avLst>
                <a:gd name="adj" fmla="val 19612"/>
              </a:avLst>
            </a:prstGeom>
            <a:solidFill>
              <a:srgbClr val="FF00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82A0A44-E8FC-289E-4C99-0EE2FD22E083}"/>
                </a:ext>
              </a:extLst>
            </p:cNvPr>
            <p:cNvSpPr txBox="1"/>
            <p:nvPr/>
          </p:nvSpPr>
          <p:spPr>
            <a:xfrm>
              <a:off x="7580133" y="6535165"/>
              <a:ext cx="3115490" cy="738664"/>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利用者に対してどういったシチュエーションで虐待が発生しやすくなるのか検討していきましょう！</a:t>
              </a:r>
              <a:endParaRPr kumimoji="1" lang="ja-JP" altLang="en-US" sz="1400" dirty="0">
                <a:latin typeface="BIZ UDPゴシック" panose="020B0400000000000000" pitchFamily="50" charset="-128"/>
                <a:ea typeface="BIZ UDPゴシック" panose="020B0400000000000000" pitchFamily="50" charset="-128"/>
              </a:endParaRPr>
            </a:p>
          </p:txBody>
        </p:sp>
      </p:grpSp>
      <p:pic>
        <p:nvPicPr>
          <p:cNvPr id="13" name="オーディオ 12">
            <a:hlinkClick r:id="" action="ppaction://media"/>
            <a:extLst>
              <a:ext uri="{FF2B5EF4-FFF2-40B4-BE49-F238E27FC236}">
                <a16:creationId xmlns:a16="http://schemas.microsoft.com/office/drawing/2014/main" id="{A70ED622-664A-4A3D-1BF5-225847E07B1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0938246"/>
      </p:ext>
    </p:extLst>
  </p:cSld>
  <p:clrMapOvr>
    <a:masterClrMapping/>
  </p:clrMapOvr>
  <mc:AlternateContent xmlns:mc="http://schemas.openxmlformats.org/markup-compatibility/2006" xmlns:p14="http://schemas.microsoft.com/office/powerpoint/2010/main">
    <mc:Choice Requires="p14">
      <p:transition spd="slow" p14:dur="2000" advTm="36153"/>
    </mc:Choice>
    <mc:Fallback xmlns="">
      <p:transition spd="slow" advTm="3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CB3E0CF9-1A6B-EB89-76B4-300BB28292B8}"/>
              </a:ext>
            </a:extLst>
          </p:cNvPr>
          <p:cNvSpPr/>
          <p:nvPr/>
        </p:nvSpPr>
        <p:spPr>
          <a:xfrm>
            <a:off x="1356586" y="2720856"/>
            <a:ext cx="10127159" cy="19974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明朝 Medium" panose="02020500000000000000" pitchFamily="18" charset="-128"/>
              <a:ea typeface="BIZ UDP明朝 Medium" panose="02020500000000000000" pitchFamily="18" charset="-128"/>
            </a:endParaRPr>
          </a:p>
        </p:txBody>
      </p:sp>
      <p:sp>
        <p:nvSpPr>
          <p:cNvPr id="2" name="テキスト ボックス 1">
            <a:extLst>
              <a:ext uri="{FF2B5EF4-FFF2-40B4-BE49-F238E27FC236}">
                <a16:creationId xmlns:a16="http://schemas.microsoft.com/office/drawing/2014/main" id="{AE1F0E0F-EAD8-CB5A-5892-9DE7202E6076}"/>
              </a:ext>
            </a:extLst>
          </p:cNvPr>
          <p:cNvSpPr txBox="1"/>
          <p:nvPr/>
        </p:nvSpPr>
        <p:spPr>
          <a:xfrm>
            <a:off x="757314" y="243962"/>
            <a:ext cx="6557963" cy="830997"/>
          </a:xfrm>
          <a:prstGeom prst="rect">
            <a:avLst/>
          </a:prstGeom>
          <a:noFill/>
        </p:spPr>
        <p:txBody>
          <a:bodyPr wrap="square" rtlCol="0">
            <a:spAutoFit/>
          </a:bodyPr>
          <a:lstStyle/>
          <a:p>
            <a:r>
              <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①虐待の防止に関すること</a:t>
            </a:r>
          </a:p>
          <a:p>
            <a:endParaRPr kumimoji="1" lang="ja-JP" altLang="en-US" sz="2400" dirty="0"/>
          </a:p>
        </p:txBody>
      </p:sp>
      <p:sp>
        <p:nvSpPr>
          <p:cNvPr id="9" name="テキスト ボックス 8">
            <a:extLst>
              <a:ext uri="{FF2B5EF4-FFF2-40B4-BE49-F238E27FC236}">
                <a16:creationId xmlns:a16="http://schemas.microsoft.com/office/drawing/2014/main" id="{19F1142B-99B0-4854-2496-10EB9474F1F5}"/>
              </a:ext>
            </a:extLst>
          </p:cNvPr>
          <p:cNvSpPr txBox="1"/>
          <p:nvPr/>
        </p:nvSpPr>
        <p:spPr>
          <a:xfrm>
            <a:off x="1322985" y="848864"/>
            <a:ext cx="10334966" cy="224676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常勤</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・非常勤問わず、</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全従業者に研修</a:t>
            </a:r>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実施していることが確認できない。</a:t>
            </a: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gn="just">
              <a:lnSpc>
                <a:spcPct val="150000"/>
              </a:lnSpc>
              <a:buFont typeface="Wingdings" panose="05000000000000000000" pitchFamily="2" charset="2"/>
              <a:buChar char="Ø"/>
            </a:pP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受講できなかった従業員に対しては、資料配布だけではなく、報告書の提出を求める等の受講の確認を行ってください。なお、その記録を残してください。</a:t>
            </a:r>
            <a:endParaRPr lang="en-US"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gn="just">
              <a:lnSpc>
                <a:spcPct val="150000"/>
              </a:lnSpc>
              <a:buFont typeface="Wingdings" panose="05000000000000000000" pitchFamily="2" charset="2"/>
              <a:buChar char="Ø"/>
            </a:pPr>
            <a:endParaRPr lang="en-US" alt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342900" indent="-342900" algn="just">
              <a:buFont typeface="Wingdings" panose="05000000000000000000" pitchFamily="2" charset="2"/>
              <a:buChar char="Ø"/>
            </a:pPr>
            <a:endParaRPr lang="ja-JP" altLang="ja-JP" sz="20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13DCEBC8-C635-95FA-7C70-A51C4F2E61DA}"/>
              </a:ext>
            </a:extLst>
          </p:cNvPr>
          <p:cNvSpPr txBox="1"/>
          <p:nvPr/>
        </p:nvSpPr>
        <p:spPr>
          <a:xfrm>
            <a:off x="1629967" y="2600363"/>
            <a:ext cx="9853778" cy="1938992"/>
          </a:xfrm>
          <a:prstGeom prst="rect">
            <a:avLst/>
          </a:prstGeom>
          <a:noFill/>
        </p:spPr>
        <p:txBody>
          <a:bodyPr wrap="square" rtlCol="0">
            <a:spAutoFit/>
          </a:bodyPr>
          <a:lstStyle/>
          <a:p>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研修を欠席した従業者への対応</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・良い例　⇒受講報告書の提出、記録の保存</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・悪い例　⇒資料の配布のみ</a:t>
            </a:r>
            <a:br>
              <a:rPr lang="ja-JP" altLang="en-US" sz="2000" dirty="0">
                <a:effectLst/>
                <a:latin typeface="BIZ UDPゴシック" panose="020B0400000000000000" pitchFamily="50" charset="-128"/>
                <a:ea typeface="BIZ UDPゴシック" panose="020B0400000000000000" pitchFamily="50" charset="-128"/>
              </a:rPr>
            </a:br>
            <a:r>
              <a:rPr lang="en-US" altLang="ja-JP" sz="2000" dirty="0">
                <a:effectLst/>
                <a:latin typeface="BIZ UDPゴシック" panose="020B0400000000000000" pitchFamily="50" charset="-128"/>
                <a:ea typeface="BIZ UDPゴシック" panose="020B0400000000000000" pitchFamily="50" charset="-128"/>
              </a:rPr>
              <a:t>※</a:t>
            </a:r>
            <a:r>
              <a:rPr lang="ja-JP" altLang="en-US" sz="2000" dirty="0">
                <a:effectLst/>
                <a:latin typeface="BIZ UDPゴシック" panose="020B0400000000000000" pitchFamily="50" charset="-128"/>
                <a:ea typeface="BIZ UDPゴシック" panose="020B0400000000000000" pitchFamily="50" charset="-128"/>
              </a:rPr>
              <a:t>やりっぱなしにせず、受講したことを事業所として確認し、記録として把握しておくことが大切です。</a:t>
            </a:r>
            <a:endParaRPr kumimoji="1" lang="ja-JP" altLang="en-US" sz="2000" dirty="0">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F3B7EFF-D253-C055-A335-B3784B50907C}"/>
              </a:ext>
            </a:extLst>
          </p:cNvPr>
          <p:cNvGrpSpPr/>
          <p:nvPr/>
        </p:nvGrpSpPr>
        <p:grpSpPr>
          <a:xfrm>
            <a:off x="666495" y="2353092"/>
            <a:ext cx="3590150" cy="556397"/>
            <a:chOff x="5638698" y="476044"/>
            <a:chExt cx="3752421" cy="955270"/>
          </a:xfrm>
        </p:grpSpPr>
        <p:sp>
          <p:nvSpPr>
            <p:cNvPr id="13" name="フリーフォーム: 図形 12">
              <a:extLst>
                <a:ext uri="{FF2B5EF4-FFF2-40B4-BE49-F238E27FC236}">
                  <a16:creationId xmlns:a16="http://schemas.microsoft.com/office/drawing/2014/main" id="{ACD53992-4D78-9514-D1E0-ED3A82896019}"/>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4" name="フローチャート: 記憶データ 13">
              <a:extLst>
                <a:ext uri="{FF2B5EF4-FFF2-40B4-BE49-F238E27FC236}">
                  <a16:creationId xmlns:a16="http://schemas.microsoft.com/office/drawing/2014/main" id="{DCF36E5F-5C3D-5EAE-0157-D6C43C9C2B1E}"/>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628119F4-A87B-A859-EBD0-01B900D6F7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6" name="テキスト ボックス 15">
              <a:extLst>
                <a:ext uri="{FF2B5EF4-FFF2-40B4-BE49-F238E27FC236}">
                  <a16:creationId xmlns:a16="http://schemas.microsoft.com/office/drawing/2014/main" id="{B6BD3E6D-2B09-EE5F-7FCB-4838367AE18B}"/>
                </a:ext>
              </a:extLst>
            </p:cNvPr>
            <p:cNvSpPr txBox="1"/>
            <p:nvPr/>
          </p:nvSpPr>
          <p:spPr>
            <a:xfrm>
              <a:off x="6113223" y="591693"/>
              <a:ext cx="2826384" cy="400110"/>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grpSp>
        <p:nvGrpSpPr>
          <p:cNvPr id="41" name="グループ化 40">
            <a:extLst>
              <a:ext uri="{FF2B5EF4-FFF2-40B4-BE49-F238E27FC236}">
                <a16:creationId xmlns:a16="http://schemas.microsoft.com/office/drawing/2014/main" id="{4C95FB5F-62B0-69E1-F613-42F3E2611F8C}"/>
              </a:ext>
            </a:extLst>
          </p:cNvPr>
          <p:cNvGrpSpPr/>
          <p:nvPr/>
        </p:nvGrpSpPr>
        <p:grpSpPr>
          <a:xfrm>
            <a:off x="1629967" y="4602364"/>
            <a:ext cx="4527330" cy="1956180"/>
            <a:chOff x="6943687" y="1582485"/>
            <a:chExt cx="4527330" cy="1956180"/>
          </a:xfrm>
        </p:grpSpPr>
        <p:pic>
          <p:nvPicPr>
            <p:cNvPr id="7" name="図 6">
              <a:extLst>
                <a:ext uri="{FF2B5EF4-FFF2-40B4-BE49-F238E27FC236}">
                  <a16:creationId xmlns:a16="http://schemas.microsoft.com/office/drawing/2014/main" id="{DF554416-69C7-AD79-6658-BFFC9BAE36A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433" y1="35457" x2="43925" y2="59280"/>
                          <a14:foregroundMark x1="53894" y1="60388" x2="42368" y2="37950"/>
                          <a14:foregroundMark x1="42368" y1="37950" x2="38318" y2="54017"/>
                          <a14:foregroundMark x1="38318" y1="54017" x2="39875" y2="69529"/>
                          <a14:foregroundMark x1="39875" y1="69529" x2="58255" y2="68421"/>
                          <a14:foregroundMark x1="58255" y1="68421" x2="58879" y2="65651"/>
                          <a14:foregroundMark x1="53271" y1="63435" x2="34268" y2="65374"/>
                          <a14:foregroundMark x1="34268" y1="65374" x2="33956" y2="62881"/>
                          <a14:foregroundMark x1="42368" y1="63435" x2="52025" y2="65928"/>
                          <a14:foregroundMark x1="43302" y1="68421" x2="33956" y2="69252"/>
                          <a14:foregroundMark x1="58879" y1="53186" x2="63863" y2="43490"/>
                          <a14:foregroundMark x1="52025" y1="38781" x2="29595" y2="34072"/>
                          <a14:foregroundMark x1="29595" y1="34072" x2="47664" y2="33241"/>
                          <a14:foregroundMark x1="47664" y1="33241" x2="47975" y2="39335"/>
                          <a14:foregroundMark x1="52960" y1="32687" x2="34891" y2="31579"/>
                          <a14:foregroundMark x1="34891" y1="31579" x2="42368" y2="41551"/>
                          <a14:foregroundMark x1="52025" y1="34626" x2="33022" y2="29086"/>
                          <a14:foregroundMark x1="33022" y1="29086" x2="30218" y2="44321"/>
                          <a14:foregroundMark x1="30218" y1="44321" x2="45171" y2="39889"/>
                          <a14:foregroundMark x1="45171" y1="39889" x2="48598" y2="31302"/>
                        </a14:backgroundRemoval>
                      </a14:imgEffect>
                    </a14:imgLayer>
                  </a14:imgProps>
                </a:ext>
              </a:extLst>
            </a:blip>
            <a:stretch>
              <a:fillRect/>
            </a:stretch>
          </p:blipFill>
          <p:spPr>
            <a:xfrm>
              <a:off x="8036770" y="2449172"/>
              <a:ext cx="968774" cy="1089493"/>
            </a:xfrm>
            <a:prstGeom prst="rect">
              <a:avLst/>
            </a:prstGeom>
          </p:spPr>
        </p:pic>
        <p:pic>
          <p:nvPicPr>
            <p:cNvPr id="27" name="図 26">
              <a:extLst>
                <a:ext uri="{FF2B5EF4-FFF2-40B4-BE49-F238E27FC236}">
                  <a16:creationId xmlns:a16="http://schemas.microsoft.com/office/drawing/2014/main" id="{F62E9967-ABB6-82D7-D1EB-DFA8AE2FC3B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9178" y1="36011" x2="31445" y2="34626"/>
                          <a14:foregroundMark x1="33994" y1="37673" x2="27479" y2="23269"/>
                          <a14:foregroundMark x1="27479" y1="23269" x2="24363" y2="37119"/>
                          <a14:foregroundMark x1="24363" y1="37119" x2="41076" y2="70637"/>
                          <a14:foregroundMark x1="41076" y1="70637" x2="33994" y2="38781"/>
                          <a14:foregroundMark x1="24929" y1="47645" x2="22096" y2="73684"/>
                          <a14:foregroundMark x1="22096" y1="73684" x2="40510" y2="73961"/>
                          <a14:foregroundMark x1="40510" y1="73961" x2="28895" y2="38781"/>
                          <a14:foregroundMark x1="28895" y1="38781" x2="28895" y2="38504"/>
                        </a14:backgroundRemoval>
                      </a14:imgEffect>
                    </a14:imgLayer>
                  </a14:imgProps>
                </a:ext>
              </a:extLst>
            </a:blip>
            <a:stretch>
              <a:fillRect/>
            </a:stretch>
          </p:blipFill>
          <p:spPr>
            <a:xfrm flipH="1">
              <a:off x="8875136" y="2523813"/>
              <a:ext cx="1035086" cy="917515"/>
            </a:xfrm>
            <a:prstGeom prst="rect">
              <a:avLst/>
            </a:prstGeom>
          </p:spPr>
        </p:pic>
        <p:sp>
          <p:nvSpPr>
            <p:cNvPr id="31" name="乗算記号 30">
              <a:extLst>
                <a:ext uri="{FF2B5EF4-FFF2-40B4-BE49-F238E27FC236}">
                  <a16:creationId xmlns:a16="http://schemas.microsoft.com/office/drawing/2014/main" id="{A26897DC-FE8A-E1D6-74A9-F92101123FF2}"/>
                </a:ext>
              </a:extLst>
            </p:cNvPr>
            <p:cNvSpPr/>
            <p:nvPr/>
          </p:nvSpPr>
          <p:spPr>
            <a:xfrm>
              <a:off x="6943687" y="2566644"/>
              <a:ext cx="688223" cy="688223"/>
            </a:xfrm>
            <a:prstGeom prst="mathMultiply">
              <a:avLst>
                <a:gd name="adj1" fmla="val 12448"/>
              </a:avLst>
            </a:prstGeom>
            <a:solidFill>
              <a:schemeClr val="bg2">
                <a:lumMod val="2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FF02722D-2460-A5F6-933B-1849A598B46E}"/>
                </a:ext>
              </a:extLst>
            </p:cNvPr>
            <p:cNvSpPr/>
            <p:nvPr/>
          </p:nvSpPr>
          <p:spPr>
            <a:xfrm rot="7630625">
              <a:off x="7274720" y="1423072"/>
              <a:ext cx="1578855" cy="1897682"/>
            </a:xfrm>
            <a:custGeom>
              <a:avLst/>
              <a:gdLst>
                <a:gd name="connsiteX0" fmla="*/ 1153541 w 1578855"/>
                <a:gd name="connsiteY0" fmla="*/ 1839686 h 1897682"/>
                <a:gd name="connsiteX1" fmla="*/ 29789 w 1578855"/>
                <a:gd name="connsiteY1" fmla="*/ 357967 h 1897682"/>
                <a:gd name="connsiteX2" fmla="*/ 57997 w 1578855"/>
                <a:gd name="connsiteY2" fmla="*/ 152657 h 1897682"/>
                <a:gd name="connsiteX3" fmla="*/ 220004 w 1578855"/>
                <a:gd name="connsiteY3" fmla="*/ 29788 h 1897682"/>
                <a:gd name="connsiteX4" fmla="*/ 425314 w 1578855"/>
                <a:gd name="connsiteY4" fmla="*/ 57996 h 1897682"/>
                <a:gd name="connsiteX5" fmla="*/ 1045701 w 1578855"/>
                <a:gd name="connsiteY5" fmla="*/ 876005 h 1897682"/>
                <a:gd name="connsiteX6" fmla="*/ 1076488 w 1578855"/>
                <a:gd name="connsiteY6" fmla="*/ 708638 h 1897682"/>
                <a:gd name="connsiteX7" fmla="*/ 1126990 w 1578855"/>
                <a:gd name="connsiteY7" fmla="*/ 983188 h 1897682"/>
                <a:gd name="connsiteX8" fmla="*/ 1549066 w 1578855"/>
                <a:gd name="connsiteY8" fmla="*/ 1539715 h 1897682"/>
                <a:gd name="connsiteX9" fmla="*/ 1520859 w 1578855"/>
                <a:gd name="connsiteY9" fmla="*/ 1745025 h 1897682"/>
                <a:gd name="connsiteX10" fmla="*/ 1358851 w 1578855"/>
                <a:gd name="connsiteY10" fmla="*/ 1867893 h 1897682"/>
                <a:gd name="connsiteX11" fmla="*/ 1153541 w 1578855"/>
                <a:gd name="connsiteY11" fmla="*/ 1839686 h 18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8855" h="1897682">
                  <a:moveTo>
                    <a:pt x="1153541" y="1839686"/>
                  </a:moveTo>
                  <a:lnTo>
                    <a:pt x="29789" y="357967"/>
                  </a:lnTo>
                  <a:cubicBezTo>
                    <a:pt x="-19117" y="293482"/>
                    <a:pt x="-6488" y="201562"/>
                    <a:pt x="57997" y="152657"/>
                  </a:cubicBezTo>
                  <a:lnTo>
                    <a:pt x="220004" y="29788"/>
                  </a:lnTo>
                  <a:cubicBezTo>
                    <a:pt x="284489" y="-19117"/>
                    <a:pt x="376409" y="-6488"/>
                    <a:pt x="425314" y="57996"/>
                  </a:cubicBezTo>
                  <a:lnTo>
                    <a:pt x="1045701" y="876005"/>
                  </a:lnTo>
                  <a:lnTo>
                    <a:pt x="1076488" y="708638"/>
                  </a:lnTo>
                  <a:lnTo>
                    <a:pt x="1126990" y="983188"/>
                  </a:lnTo>
                  <a:lnTo>
                    <a:pt x="1549066" y="1539715"/>
                  </a:lnTo>
                  <a:cubicBezTo>
                    <a:pt x="1597972" y="1604199"/>
                    <a:pt x="1585343" y="1696119"/>
                    <a:pt x="1520859" y="1745025"/>
                  </a:cubicBezTo>
                  <a:lnTo>
                    <a:pt x="1358851" y="1867893"/>
                  </a:lnTo>
                  <a:cubicBezTo>
                    <a:pt x="1294367" y="1916799"/>
                    <a:pt x="1202447" y="1904170"/>
                    <a:pt x="1153541" y="1839686"/>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23" name="テキスト ボックス 22">
              <a:extLst>
                <a:ext uri="{FF2B5EF4-FFF2-40B4-BE49-F238E27FC236}">
                  <a16:creationId xmlns:a16="http://schemas.microsoft.com/office/drawing/2014/main" id="{603ABB18-4428-857A-260F-4E8BF3C6C05E}"/>
                </a:ext>
              </a:extLst>
            </p:cNvPr>
            <p:cNvSpPr txBox="1"/>
            <p:nvPr/>
          </p:nvSpPr>
          <p:spPr>
            <a:xfrm>
              <a:off x="7094208" y="2158454"/>
              <a:ext cx="2288229" cy="461665"/>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この間の研修の資料だから、</a:t>
              </a:r>
              <a:endParaRPr kumimoji="1"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見ておいてね～</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0" name="フリーフォーム: 図形 39">
              <a:extLst>
                <a:ext uri="{FF2B5EF4-FFF2-40B4-BE49-F238E27FC236}">
                  <a16:creationId xmlns:a16="http://schemas.microsoft.com/office/drawing/2014/main" id="{E13D7D92-DEB3-E260-0AA3-560F7539D8AB}"/>
                </a:ext>
              </a:extLst>
            </p:cNvPr>
            <p:cNvSpPr/>
            <p:nvPr/>
          </p:nvSpPr>
          <p:spPr>
            <a:xfrm>
              <a:off x="9888959" y="2104219"/>
              <a:ext cx="1582058" cy="596612"/>
            </a:xfrm>
            <a:custGeom>
              <a:avLst/>
              <a:gdLst>
                <a:gd name="connsiteX0" fmla="*/ 0 w 1582058"/>
                <a:gd name="connsiteY0" fmla="*/ 251458 h 596612"/>
                <a:gd name="connsiteX1" fmla="*/ 0 w 1582058"/>
                <a:gd name="connsiteY1" fmla="*/ 251458 h 596612"/>
                <a:gd name="connsiteX2" fmla="*/ 0 w 1582058"/>
                <a:gd name="connsiteY2" fmla="*/ 251459 h 596612"/>
                <a:gd name="connsiteX3" fmla="*/ 251459 w 1582058"/>
                <a:gd name="connsiteY3" fmla="*/ 0 h 596612"/>
                <a:gd name="connsiteX4" fmla="*/ 1330599 w 1582058"/>
                <a:gd name="connsiteY4" fmla="*/ 0 h 596612"/>
                <a:gd name="connsiteX5" fmla="*/ 1582058 w 1582058"/>
                <a:gd name="connsiteY5" fmla="*/ 251459 h 596612"/>
                <a:gd name="connsiteX6" fmla="*/ 1582057 w 1582058"/>
                <a:gd name="connsiteY6" fmla="*/ 251459 h 596612"/>
                <a:gd name="connsiteX7" fmla="*/ 1330598 w 1582058"/>
                <a:gd name="connsiteY7" fmla="*/ 502918 h 596612"/>
                <a:gd name="connsiteX8" fmla="*/ 387404 w 1582058"/>
                <a:gd name="connsiteY8" fmla="*/ 502917 h 596612"/>
                <a:gd name="connsiteX9" fmla="*/ 389676 w 1582058"/>
                <a:gd name="connsiteY9" fmla="*/ 512079 h 596612"/>
                <a:gd name="connsiteX10" fmla="*/ 285832 w 1582058"/>
                <a:gd name="connsiteY10" fmla="*/ 596612 h 596612"/>
                <a:gd name="connsiteX11" fmla="*/ 181988 w 1582058"/>
                <a:gd name="connsiteY11" fmla="*/ 512079 h 596612"/>
                <a:gd name="connsiteX12" fmla="*/ 186618 w 1582058"/>
                <a:gd name="connsiteY12" fmla="*/ 493412 h 596612"/>
                <a:gd name="connsiteX13" fmla="*/ 153580 w 1582058"/>
                <a:gd name="connsiteY13" fmla="*/ 483156 h 596612"/>
                <a:gd name="connsiteX14" fmla="*/ 19761 w 1582058"/>
                <a:gd name="connsiteY14" fmla="*/ 349337 h 596612"/>
                <a:gd name="connsiteX15" fmla="*/ 0 w 1582058"/>
                <a:gd name="connsiteY15" fmla="*/ 251458 h 596612"/>
                <a:gd name="connsiteX16" fmla="*/ 19761 w 1582058"/>
                <a:gd name="connsiteY16" fmla="*/ 153580 h 596612"/>
                <a:gd name="connsiteX17" fmla="*/ 251459 w 1582058"/>
                <a:gd name="connsiteY17" fmla="*/ 0 h 59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2058" h="596612">
                  <a:moveTo>
                    <a:pt x="0" y="251458"/>
                  </a:moveTo>
                  <a:lnTo>
                    <a:pt x="0" y="251458"/>
                  </a:lnTo>
                  <a:lnTo>
                    <a:pt x="0" y="251459"/>
                  </a:lnTo>
                  <a:close/>
                  <a:moveTo>
                    <a:pt x="251459" y="0"/>
                  </a:moveTo>
                  <a:lnTo>
                    <a:pt x="1330599" y="0"/>
                  </a:lnTo>
                  <a:cubicBezTo>
                    <a:pt x="1469476" y="0"/>
                    <a:pt x="1582058" y="112582"/>
                    <a:pt x="1582058" y="251459"/>
                  </a:cubicBezTo>
                  <a:lnTo>
                    <a:pt x="1582057" y="251459"/>
                  </a:lnTo>
                  <a:cubicBezTo>
                    <a:pt x="1582057" y="390336"/>
                    <a:pt x="1469475" y="502918"/>
                    <a:pt x="1330598" y="502918"/>
                  </a:cubicBezTo>
                  <a:lnTo>
                    <a:pt x="387404" y="502917"/>
                  </a:lnTo>
                  <a:lnTo>
                    <a:pt x="389676" y="512079"/>
                  </a:lnTo>
                  <a:cubicBezTo>
                    <a:pt x="389676" y="558765"/>
                    <a:pt x="343183" y="596612"/>
                    <a:pt x="285832" y="596612"/>
                  </a:cubicBezTo>
                  <a:cubicBezTo>
                    <a:pt x="228481" y="596612"/>
                    <a:pt x="181988" y="558765"/>
                    <a:pt x="181988" y="512079"/>
                  </a:cubicBezTo>
                  <a:lnTo>
                    <a:pt x="186618" y="493412"/>
                  </a:lnTo>
                  <a:lnTo>
                    <a:pt x="153580" y="483156"/>
                  </a:lnTo>
                  <a:cubicBezTo>
                    <a:pt x="93412" y="457707"/>
                    <a:pt x="45210" y="409505"/>
                    <a:pt x="19761" y="349337"/>
                  </a:cubicBezTo>
                  <a:lnTo>
                    <a:pt x="0" y="251458"/>
                  </a:lnTo>
                  <a:lnTo>
                    <a:pt x="19761" y="153580"/>
                  </a:lnTo>
                  <a:cubicBezTo>
                    <a:pt x="57934" y="63327"/>
                    <a:pt x="147301" y="0"/>
                    <a:pt x="251459" y="0"/>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38" name="楕円 37">
              <a:extLst>
                <a:ext uri="{FF2B5EF4-FFF2-40B4-BE49-F238E27FC236}">
                  <a16:creationId xmlns:a16="http://schemas.microsoft.com/office/drawing/2014/main" id="{4CD25540-32BC-77CB-E767-0DE233AE5E86}"/>
                </a:ext>
              </a:extLst>
            </p:cNvPr>
            <p:cNvSpPr/>
            <p:nvPr/>
          </p:nvSpPr>
          <p:spPr>
            <a:xfrm flipH="1" flipV="1">
              <a:off x="9996503" y="2710707"/>
              <a:ext cx="110278" cy="78360"/>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楕円 38">
              <a:extLst>
                <a:ext uri="{FF2B5EF4-FFF2-40B4-BE49-F238E27FC236}">
                  <a16:creationId xmlns:a16="http://schemas.microsoft.com/office/drawing/2014/main" id="{ED9D32E2-286F-63FB-C5CE-3A6D0307B9F7}"/>
                </a:ext>
              </a:extLst>
            </p:cNvPr>
            <p:cNvSpPr/>
            <p:nvPr/>
          </p:nvSpPr>
          <p:spPr>
            <a:xfrm flipH="1" flipV="1">
              <a:off x="9909629" y="2790707"/>
              <a:ext cx="68557" cy="45719"/>
            </a:xfrm>
            <a:prstGeom prst="ellipse">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CC38AF36-A74D-880F-9233-663470F6CB91}"/>
                </a:ext>
              </a:extLst>
            </p:cNvPr>
            <p:cNvSpPr txBox="1"/>
            <p:nvPr/>
          </p:nvSpPr>
          <p:spPr>
            <a:xfrm>
              <a:off x="10062561" y="2149858"/>
              <a:ext cx="1327360" cy="461665"/>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（忙しいし、あとでいっか・・・）</a:t>
              </a:r>
              <a:endParaRPr kumimoji="1" lang="ja-JP" altLang="en-US" sz="1200" dirty="0">
                <a:latin typeface="BIZ UDPゴシック" panose="020B0400000000000000" pitchFamily="50" charset="-128"/>
                <a:ea typeface="BIZ UDPゴシック" panose="020B0400000000000000" pitchFamily="50" charset="-128"/>
              </a:endParaRPr>
            </a:p>
          </p:txBody>
        </p:sp>
      </p:grpSp>
      <p:grpSp>
        <p:nvGrpSpPr>
          <p:cNvPr id="51" name="グループ化 50">
            <a:extLst>
              <a:ext uri="{FF2B5EF4-FFF2-40B4-BE49-F238E27FC236}">
                <a16:creationId xmlns:a16="http://schemas.microsoft.com/office/drawing/2014/main" id="{61EB9A83-45E3-AC25-BB0F-9411C9976E6C}"/>
              </a:ext>
            </a:extLst>
          </p:cNvPr>
          <p:cNvGrpSpPr/>
          <p:nvPr/>
        </p:nvGrpSpPr>
        <p:grpSpPr>
          <a:xfrm>
            <a:off x="6859594" y="5105792"/>
            <a:ext cx="4356119" cy="1300034"/>
            <a:chOff x="10275145" y="4080628"/>
            <a:chExt cx="4356119" cy="1300034"/>
          </a:xfrm>
        </p:grpSpPr>
        <p:sp>
          <p:nvSpPr>
            <p:cNvPr id="32" name="円: 塗りつぶしなし 31">
              <a:extLst>
                <a:ext uri="{FF2B5EF4-FFF2-40B4-BE49-F238E27FC236}">
                  <a16:creationId xmlns:a16="http://schemas.microsoft.com/office/drawing/2014/main" id="{032B11FC-1D49-D3B6-C1C6-F1989C604602}"/>
                </a:ext>
              </a:extLst>
            </p:cNvPr>
            <p:cNvSpPr/>
            <p:nvPr/>
          </p:nvSpPr>
          <p:spPr>
            <a:xfrm>
              <a:off x="10275145" y="4338753"/>
              <a:ext cx="514528" cy="514528"/>
            </a:xfrm>
            <a:prstGeom prst="donut">
              <a:avLst>
                <a:gd name="adj" fmla="val 19612"/>
              </a:avLst>
            </a:prstGeom>
            <a:solidFill>
              <a:srgbClr val="FF000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316B426E-B00E-95D7-48F7-C3D6F8BDBE2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70" b="89944" l="8696" r="89902">
                          <a14:foregroundMark x1="25245" y1="33147" x2="20898" y2="67784"/>
                          <a14:foregroundMark x1="39271" y1="45996" x2="41515" y2="37989"/>
                          <a14:foregroundMark x1="26087" y1="63315" x2="21318" y2="71508"/>
                          <a14:foregroundMark x1="21318" y1="71508" x2="20757" y2="71695"/>
                          <a14:foregroundMark x1="17952" y1="72626" x2="12763" y2="58473"/>
                          <a14:foregroundMark x1="12763" y1="58473" x2="11781" y2="48790"/>
                          <a14:foregroundMark x1="23703" y1="29236" x2="23703" y2="29236"/>
                          <a14:foregroundMark x1="39972" y1="36499" x2="38289" y2="53073"/>
                          <a14:foregroundMark x1="38289" y1="53073" x2="43058" y2="45624"/>
                          <a14:foregroundMark x1="43058" y1="45624" x2="43619" y2="38361"/>
                          <a14:foregroundMark x1="41655" y1="53259" x2="75456" y2="53259"/>
                          <a14:foregroundMark x1="76438" y1="63873" x2="78261" y2="47486"/>
                          <a14:foregroundMark x1="78261" y1="47486" x2="77700" y2="64060"/>
                          <a14:foregroundMark x1="77700" y1="64060" x2="84011" y2="59590"/>
                          <a14:foregroundMark x1="84011" y1="59590" x2="80224" y2="46182"/>
                          <a14:foregroundMark x1="80224" y1="46182" x2="78261" y2="42831"/>
                          <a14:foregroundMark x1="71809" y1="67039" x2="58906" y2="67039"/>
                          <a14:foregroundMark x1="58906" y1="67039" x2="67041" y2="71136"/>
                          <a14:foregroundMark x1="67041" y1="71136" x2="67321" y2="69274"/>
                          <a14:foregroundMark x1="14586" y1="20484" x2="14586" y2="20484"/>
                          <a14:foregroundMark x1="11501" y1="24953" x2="11501" y2="24953"/>
                          <a14:foregroundMark x1="10238" y1="30912" x2="10238" y2="30912"/>
                          <a14:foregroundMark x1="8696" y1="37803" x2="8696" y2="37803"/>
                          <a14:foregroundMark x1="13604" y1="19367" x2="13604" y2="19367"/>
                        </a14:backgroundRemoval>
                      </a14:imgEffect>
                    </a14:imgLayer>
                  </a14:imgProps>
                </a:ext>
              </a:extLst>
            </a:blip>
            <a:stretch>
              <a:fillRect/>
            </a:stretch>
          </p:blipFill>
          <p:spPr>
            <a:xfrm>
              <a:off x="10689330" y="4080628"/>
              <a:ext cx="1726116" cy="1300034"/>
            </a:xfrm>
            <a:prstGeom prst="rect">
              <a:avLst/>
            </a:prstGeom>
          </p:spPr>
        </p:pic>
        <p:pic>
          <p:nvPicPr>
            <p:cNvPr id="46" name="図 45">
              <a:extLst>
                <a:ext uri="{FF2B5EF4-FFF2-40B4-BE49-F238E27FC236}">
                  <a16:creationId xmlns:a16="http://schemas.microsoft.com/office/drawing/2014/main" id="{9CCB8961-2E1D-DC63-432B-DDDD8134F40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01" b="89901" l="9760" r="94080">
                          <a14:foregroundMark x1="51680" y1="25149" x2="51840" y2="35644"/>
                          <a14:foregroundMark x1="51840" y1="35644" x2="54560" y2="25545"/>
                          <a14:foregroundMark x1="54560" y1="25545" x2="54400" y2="29109"/>
                          <a14:foregroundMark x1="55680" y1="37030" x2="50720" y2="53465"/>
                          <a14:foregroundMark x1="50720" y1="53465" x2="49760" y2="54851"/>
                          <a14:foregroundMark x1="58080" y1="45347" x2="52960" y2="57228"/>
                          <a14:foregroundMark x1="52960" y1="57228" x2="52960" y2="57228"/>
                          <a14:foregroundMark x1="48320" y1="56634" x2="25920" y2="63960"/>
                          <a14:foregroundMark x1="25920" y1="63960" x2="20960" y2="75842"/>
                          <a14:foregroundMark x1="20960" y1="75842" x2="51200" y2="81386"/>
                          <a14:foregroundMark x1="51200" y1="81386" x2="82240" y2="74059"/>
                          <a14:foregroundMark x1="82240" y1="74059" x2="84160" y2="60000"/>
                          <a14:foregroundMark x1="84160" y1="60000" x2="60320" y2="54455"/>
                          <a14:foregroundMark x1="58720" y1="43564" x2="49440" y2="63366"/>
                          <a14:foregroundMark x1="49440" y1="63366" x2="48320" y2="64356"/>
                          <a14:foregroundMark x1="44800" y1="52079" x2="27040" y2="44158"/>
                          <a14:foregroundMark x1="45920" y1="23366" x2="55520" y2="23960"/>
                          <a14:foregroundMark x1="55520" y1="23960" x2="56800" y2="31881"/>
                          <a14:foregroundMark x1="93600" y1="60792" x2="94080" y2="72475"/>
                          <a14:foregroundMark x1="94080" y1="72475" x2="94080" y2="72475"/>
                          <a14:foregroundMark x1="10240" y1="76436" x2="10240" y2="76436"/>
                          <a14:foregroundMark x1="9760" y1="78020" x2="9760" y2="78020"/>
                        </a14:backgroundRemoval>
                      </a14:imgEffect>
                    </a14:imgLayer>
                  </a14:imgProps>
                </a:ext>
              </a:extLst>
            </a:blip>
            <a:stretch>
              <a:fillRect/>
            </a:stretch>
          </p:blipFill>
          <p:spPr>
            <a:xfrm>
              <a:off x="12607374" y="4177601"/>
              <a:ext cx="1380648" cy="1115564"/>
            </a:xfrm>
            <a:prstGeom prst="rect">
              <a:avLst/>
            </a:prstGeom>
          </p:spPr>
        </p:pic>
        <p:sp>
          <p:nvSpPr>
            <p:cNvPr id="49" name="テキスト ボックス 48">
              <a:extLst>
                <a:ext uri="{FF2B5EF4-FFF2-40B4-BE49-F238E27FC236}">
                  <a16:creationId xmlns:a16="http://schemas.microsoft.com/office/drawing/2014/main" id="{A622556A-024F-850A-1727-60801801920F}"/>
                </a:ext>
              </a:extLst>
            </p:cNvPr>
            <p:cNvSpPr txBox="1"/>
            <p:nvPr/>
          </p:nvSpPr>
          <p:spPr>
            <a:xfrm>
              <a:off x="10657820" y="4104614"/>
              <a:ext cx="2044886" cy="276999"/>
            </a:xfrm>
            <a:prstGeom prst="rect">
              <a:avLst/>
            </a:prstGeom>
            <a:noFill/>
          </p:spPr>
          <p:txBody>
            <a:bodyPr wrap="square" rtlCol="0">
              <a:spAutoFit/>
            </a:bodyPr>
            <a:lstStyle/>
            <a:p>
              <a:r>
                <a:rPr lang="ja-JP" altLang="en-US" sz="1200" dirty="0">
                  <a:solidFill>
                    <a:srgbClr val="FF0000"/>
                  </a:solidFill>
                  <a:latin typeface="BIZ UDPゴシック" panose="020B0400000000000000" pitchFamily="50" charset="-128"/>
                  <a:ea typeface="BIZ UDPゴシック" panose="020B0400000000000000" pitchFamily="50" charset="-128"/>
                </a:rPr>
                <a:t>個別にアフターフォロー</a:t>
              </a:r>
              <a:endParaRPr kumimoji="1" lang="ja-JP" altLang="en-US" sz="1200" dirty="0">
                <a:solidFill>
                  <a:srgbClr val="FF0000"/>
                </a:solidFill>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3EC84BB9-BCCE-4535-1615-C58C37146C77}"/>
                </a:ext>
              </a:extLst>
            </p:cNvPr>
            <p:cNvSpPr txBox="1"/>
            <p:nvPr/>
          </p:nvSpPr>
          <p:spPr>
            <a:xfrm>
              <a:off x="12600869" y="4104614"/>
              <a:ext cx="2030395" cy="276999"/>
            </a:xfrm>
            <a:prstGeom prst="rect">
              <a:avLst/>
            </a:prstGeom>
            <a:noFill/>
          </p:spPr>
          <p:txBody>
            <a:bodyPr wrap="square" rtlCol="0">
              <a:spAutoFit/>
            </a:bodyPr>
            <a:lstStyle/>
            <a:p>
              <a:r>
                <a:rPr lang="ja-JP" altLang="en-US" sz="1200" dirty="0">
                  <a:solidFill>
                    <a:srgbClr val="FF0000"/>
                  </a:solidFill>
                  <a:latin typeface="BIZ UDPゴシック" panose="020B0400000000000000" pitchFamily="50" charset="-128"/>
                  <a:ea typeface="BIZ UDPゴシック" panose="020B0400000000000000" pitchFamily="50" charset="-128"/>
                </a:rPr>
                <a:t>受講報告書の回収＆保存</a:t>
              </a:r>
              <a:endParaRPr kumimoji="1" lang="ja-JP" altLang="en-US" sz="1200" dirty="0">
                <a:solidFill>
                  <a:srgbClr val="FF0000"/>
                </a:solidFill>
                <a:latin typeface="BIZ UDPゴシック" panose="020B0400000000000000" pitchFamily="50" charset="-128"/>
                <a:ea typeface="BIZ UDPゴシック" panose="020B0400000000000000" pitchFamily="50" charset="-128"/>
              </a:endParaRPr>
            </a:p>
          </p:txBody>
        </p:sp>
      </p:grpSp>
      <p:pic>
        <p:nvPicPr>
          <p:cNvPr id="21" name="オーディオ 20">
            <a:hlinkClick r:id="" action="ppaction://media"/>
            <a:extLst>
              <a:ext uri="{FF2B5EF4-FFF2-40B4-BE49-F238E27FC236}">
                <a16:creationId xmlns:a16="http://schemas.microsoft.com/office/drawing/2014/main" id="{D5270FD5-6F21-2C18-BE23-4E296FF0C2F2}"/>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9780048"/>
      </p:ext>
    </p:extLst>
  </p:cSld>
  <p:clrMapOvr>
    <a:masterClrMapping/>
  </p:clrMapOvr>
  <mc:AlternateContent xmlns:mc="http://schemas.openxmlformats.org/markup-compatibility/2006" xmlns:p14="http://schemas.microsoft.com/office/powerpoint/2010/main">
    <mc:Choice Requires="p14">
      <p:transition spd="slow" p14:dur="2000" advTm="25556"/>
    </mc:Choice>
    <mc:Fallback xmlns="">
      <p:transition spd="slow" advTm="2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9377C4-AADC-FDAF-7587-2DBFFCBDAAA9}"/>
              </a:ext>
            </a:extLst>
          </p:cNvPr>
          <p:cNvSpPr txBox="1"/>
          <p:nvPr/>
        </p:nvSpPr>
        <p:spPr>
          <a:xfrm>
            <a:off x="1158773" y="1167599"/>
            <a:ext cx="9655287" cy="1292662"/>
          </a:xfrm>
          <a:prstGeom prst="rect">
            <a:avLst/>
          </a:prstGeom>
          <a:noFill/>
        </p:spPr>
        <p:txBody>
          <a:bodyPr wrap="square" rtlCol="0">
            <a:spAutoFit/>
          </a:bodyPr>
          <a:lstStyle/>
          <a:p>
            <a:pPr marL="285750" indent="-285750">
              <a:buFont typeface="Wingdings" panose="05000000000000000000" pitchFamily="2" charset="2"/>
              <a:buChar char="Ø"/>
            </a:pPr>
            <a:r>
              <a:rPr lang="ja-JP" altLang="en-US" sz="2000" b="1" dirty="0">
                <a:effectLst/>
                <a:latin typeface="BIZ UDPゴシック" panose="020B0400000000000000" pitchFamily="50" charset="-128"/>
                <a:ea typeface="BIZ UDPゴシック" panose="020B0400000000000000" pitchFamily="50" charset="-128"/>
              </a:rPr>
              <a:t>担当者（虐待防止責任者等）を明確にし、重要事項説明書等に明示してください。</a:t>
            </a:r>
            <a:br>
              <a:rPr lang="ja-JP" altLang="en-US" sz="2000" b="1" dirty="0">
                <a:effectLst/>
                <a:latin typeface="BIZ UDPゴシック" panose="020B0400000000000000" pitchFamily="50" charset="-128"/>
                <a:ea typeface="BIZ UDPゴシック" panose="020B0400000000000000" pitchFamily="50" charset="-128"/>
              </a:rPr>
            </a:b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buFont typeface="Wingdings" panose="05000000000000000000" pitchFamily="2" charset="2"/>
              <a:buChar char="Ø"/>
            </a:pPr>
            <a:endPar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ja-JP" altLang="en-US" dirty="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1B608989-A818-EE8F-607B-84F91361FB11}"/>
              </a:ext>
            </a:extLst>
          </p:cNvPr>
          <p:cNvGrpSpPr/>
          <p:nvPr/>
        </p:nvGrpSpPr>
        <p:grpSpPr>
          <a:xfrm>
            <a:off x="320614" y="1998596"/>
            <a:ext cx="10712613" cy="1841327"/>
            <a:chOff x="378721" y="4971120"/>
            <a:chExt cx="10712613" cy="1841327"/>
          </a:xfrm>
        </p:grpSpPr>
        <p:sp>
          <p:nvSpPr>
            <p:cNvPr id="6" name="四角形: 角を丸くする 5">
              <a:extLst>
                <a:ext uri="{FF2B5EF4-FFF2-40B4-BE49-F238E27FC236}">
                  <a16:creationId xmlns:a16="http://schemas.microsoft.com/office/drawing/2014/main" id="{AA58296E-2845-D388-4862-A47334F96526}"/>
                </a:ext>
              </a:extLst>
            </p:cNvPr>
            <p:cNvSpPr/>
            <p:nvPr/>
          </p:nvSpPr>
          <p:spPr>
            <a:xfrm>
              <a:off x="1219082" y="5223781"/>
              <a:ext cx="9872252" cy="145520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8150C1CD-9BE5-9AA0-7EA6-22AE42A4A8E6}"/>
                </a:ext>
              </a:extLst>
            </p:cNvPr>
            <p:cNvSpPr txBox="1"/>
            <p:nvPr/>
          </p:nvSpPr>
          <p:spPr>
            <a:xfrm>
              <a:off x="1134386" y="5181231"/>
              <a:ext cx="9655287" cy="1631216"/>
            </a:xfrm>
            <a:prstGeom prst="rect">
              <a:avLst/>
            </a:prstGeom>
            <a:noFill/>
          </p:spPr>
          <p:txBody>
            <a:bodyPr wrap="square" rtlCol="0">
              <a:spAutoFit/>
            </a:bodyPr>
            <a:lstStyle/>
            <a:p>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・文書の中で確認できない⇒</a:t>
              </a:r>
              <a:r>
                <a:rPr lang="en-US" altLang="ja-JP" sz="2000" dirty="0">
                  <a:effectLst/>
                  <a:latin typeface="BIZ UDPゴシック" panose="020B0400000000000000" pitchFamily="50" charset="-128"/>
                  <a:ea typeface="BIZ UDPゴシック" panose="020B0400000000000000" pitchFamily="50" charset="-128"/>
                </a:rPr>
                <a:t>×</a:t>
              </a:r>
              <a:br>
                <a:rPr lang="en-US" altLang="ja-JP"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・虐待防止責任者＝管理者のようなあいまいな表現　⇒△</a:t>
              </a:r>
              <a:br>
                <a:rPr lang="ja-JP" altLang="en-US" sz="2000" dirty="0">
                  <a:effectLst/>
                  <a:latin typeface="BIZ UDPゴシック" panose="020B0400000000000000" pitchFamily="50" charset="-128"/>
                  <a:ea typeface="BIZ UDPゴシック" panose="020B0400000000000000" pitchFamily="50" charset="-128"/>
                </a:rPr>
              </a:br>
              <a:r>
                <a:rPr lang="ja-JP" altLang="en-US" sz="2000" dirty="0">
                  <a:effectLst/>
                  <a:latin typeface="BIZ UDPゴシック" panose="020B0400000000000000" pitchFamily="50" charset="-128"/>
                  <a:ea typeface="BIZ UDPゴシック" panose="020B0400000000000000" pitchFamily="50" charset="-128"/>
                </a:rPr>
                <a:t>　・虐待防止責任者：○○○○（個人名）⇒◎</a:t>
              </a:r>
            </a:p>
            <a:p>
              <a:endPar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8" name="グループ化 7">
              <a:extLst>
                <a:ext uri="{FF2B5EF4-FFF2-40B4-BE49-F238E27FC236}">
                  <a16:creationId xmlns:a16="http://schemas.microsoft.com/office/drawing/2014/main" id="{70AA5A5A-B4A7-65CE-D7C3-76B7740ED0C3}"/>
                </a:ext>
              </a:extLst>
            </p:cNvPr>
            <p:cNvGrpSpPr/>
            <p:nvPr/>
          </p:nvGrpSpPr>
          <p:grpSpPr>
            <a:xfrm>
              <a:off x="378721" y="4971120"/>
              <a:ext cx="3590150" cy="556397"/>
              <a:chOff x="5638698" y="476044"/>
              <a:chExt cx="3752421" cy="955270"/>
            </a:xfrm>
          </p:grpSpPr>
          <p:sp>
            <p:nvSpPr>
              <p:cNvPr id="9" name="フリーフォーム: 図形 8">
                <a:extLst>
                  <a:ext uri="{FF2B5EF4-FFF2-40B4-BE49-F238E27FC236}">
                    <a16:creationId xmlns:a16="http://schemas.microsoft.com/office/drawing/2014/main" id="{545A34A2-A183-E0F5-944F-E700F2C6B6B9}"/>
                  </a:ext>
                </a:extLst>
              </p:cNvPr>
              <p:cNvSpPr/>
              <p:nvPr/>
            </p:nvSpPr>
            <p:spPr>
              <a:xfrm rot="5111326">
                <a:off x="5819258" y="828580"/>
                <a:ext cx="419368" cy="780488"/>
              </a:xfrm>
              <a:custGeom>
                <a:avLst/>
                <a:gdLst>
                  <a:gd name="connsiteX0" fmla="*/ 11820 w 742809"/>
                  <a:gd name="connsiteY0" fmla="*/ 0 h 1216155"/>
                  <a:gd name="connsiteX1" fmla="*/ 733339 w 742809"/>
                  <a:gd name="connsiteY1" fmla="*/ 0 h 1216155"/>
                  <a:gd name="connsiteX2" fmla="*/ 733339 w 742809"/>
                  <a:gd name="connsiteY2" fmla="*/ 297244 h 1216155"/>
                  <a:gd name="connsiteX3" fmla="*/ 742809 w 742809"/>
                  <a:gd name="connsiteY3" fmla="*/ 289573 h 1216155"/>
                  <a:gd name="connsiteX4" fmla="*/ 739514 w 742809"/>
                  <a:gd name="connsiteY4" fmla="*/ 1216155 h 1216155"/>
                  <a:gd name="connsiteX5" fmla="*/ 380559 w 742809"/>
                  <a:gd name="connsiteY5" fmla="*/ 773020 h 1216155"/>
                  <a:gd name="connsiteX6" fmla="*/ 0 w 742809"/>
                  <a:gd name="connsiteY6" fmla="*/ 1215859 h 1216155"/>
                  <a:gd name="connsiteX7" fmla="*/ 11957 w 742809"/>
                  <a:gd name="connsiteY7" fmla="*/ 747387 h 1216155"/>
                  <a:gd name="connsiteX8" fmla="*/ 11820 w 742809"/>
                  <a:gd name="connsiteY8" fmla="*/ 747387 h 1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809" h="1216155">
                    <a:moveTo>
                      <a:pt x="11820" y="0"/>
                    </a:moveTo>
                    <a:lnTo>
                      <a:pt x="733339" y="0"/>
                    </a:lnTo>
                    <a:lnTo>
                      <a:pt x="733339" y="297244"/>
                    </a:lnTo>
                    <a:lnTo>
                      <a:pt x="742809" y="289573"/>
                    </a:lnTo>
                    <a:lnTo>
                      <a:pt x="739514" y="1216155"/>
                    </a:lnTo>
                    <a:lnTo>
                      <a:pt x="380559" y="773020"/>
                    </a:lnTo>
                    <a:lnTo>
                      <a:pt x="0" y="1215859"/>
                    </a:lnTo>
                    <a:lnTo>
                      <a:pt x="11957" y="747387"/>
                    </a:lnTo>
                    <a:lnTo>
                      <a:pt x="11820" y="747387"/>
                    </a:lnTo>
                    <a:close/>
                  </a:path>
                </a:pathLst>
              </a:custGeom>
              <a:solidFill>
                <a:schemeClr val="accent1">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latin typeface="BIZ UDPゴシック" panose="020B0400000000000000" pitchFamily="50" charset="-128"/>
                  <a:ea typeface="BIZ UDPゴシック" panose="020B0400000000000000" pitchFamily="50" charset="-128"/>
                </a:endParaRPr>
              </a:p>
            </p:txBody>
          </p:sp>
          <p:sp>
            <p:nvSpPr>
              <p:cNvPr id="10" name="フローチャート: 記憶データ 9">
                <a:extLst>
                  <a:ext uri="{FF2B5EF4-FFF2-40B4-BE49-F238E27FC236}">
                    <a16:creationId xmlns:a16="http://schemas.microsoft.com/office/drawing/2014/main" id="{DEBE607F-3DEA-CD8C-D54D-D005BA995DF2}"/>
                  </a:ext>
                </a:extLst>
              </p:cNvPr>
              <p:cNvSpPr/>
              <p:nvPr/>
            </p:nvSpPr>
            <p:spPr>
              <a:xfrm rot="5400000">
                <a:off x="7036441" y="-522076"/>
                <a:ext cx="905047" cy="2901288"/>
              </a:xfrm>
              <a:prstGeom prst="flowChartOnlineStorage">
                <a:avLst/>
              </a:prstGeom>
              <a:solidFill>
                <a:srgbClr val="3660AC"/>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36C545F0-AF53-F73A-8933-F1A013B4A6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4" b="92517" l="7237" r="90461">
                            <a14:foregroundMark x1="9868" y1="60544" x2="9868" y2="60544"/>
                            <a14:foregroundMark x1="7237" y1="76531" x2="7237" y2="76531"/>
                            <a14:foregroundMark x1="55921" y1="92857" x2="55921" y2="92857"/>
                            <a14:foregroundMark x1="90461" y1="77551" x2="90461" y2="77551"/>
                          </a14:backgroundRemoval>
                        </a14:imgEffect>
                      </a14:imgLayer>
                    </a14:imgProps>
                  </a:ext>
                </a:extLst>
              </a:blip>
              <a:stretch>
                <a:fillRect/>
              </a:stretch>
            </p:blipFill>
            <p:spPr>
              <a:xfrm>
                <a:off x="8760500" y="526265"/>
                <a:ext cx="630619" cy="905049"/>
              </a:xfrm>
              <a:prstGeom prst="rect">
                <a:avLst/>
              </a:prstGeom>
            </p:spPr>
          </p:pic>
          <p:sp>
            <p:nvSpPr>
              <p:cNvPr id="12" name="テキスト ボックス 11">
                <a:extLst>
                  <a:ext uri="{FF2B5EF4-FFF2-40B4-BE49-F238E27FC236}">
                    <a16:creationId xmlns:a16="http://schemas.microsoft.com/office/drawing/2014/main" id="{63D7248E-93BF-F942-4418-F1C91CEE0A25}"/>
                  </a:ext>
                </a:extLst>
              </p:cNvPr>
              <p:cNvSpPr txBox="1"/>
              <p:nvPr/>
            </p:nvSpPr>
            <p:spPr>
              <a:xfrm>
                <a:off x="6113223" y="591693"/>
                <a:ext cx="2826384" cy="686943"/>
              </a:xfrm>
              <a:prstGeom prst="rect">
                <a:avLst/>
              </a:prstGeom>
              <a:noFill/>
              <a:scene3d>
                <a:camera prst="perspectiveFront"/>
                <a:lightRig rig="threePt" dir="t"/>
              </a:scene3d>
            </p:spPr>
            <p:txBody>
              <a:bodyPr wrap="square" rtlCol="0">
                <a:spAutoFit/>
              </a:bodyPr>
              <a:lstStyle/>
              <a:p>
                <a:pPr algn="ctr"/>
                <a:r>
                  <a:rPr kumimoji="1" lang="ja-JP" altLang="en-US" sz="2000" b="1" spc="300" dirty="0">
                    <a:solidFill>
                      <a:schemeClr val="bg1"/>
                    </a:solidFill>
                    <a:latin typeface="BIZ UDPゴシック" panose="020B0400000000000000" pitchFamily="50" charset="-128"/>
                    <a:ea typeface="BIZ UDPゴシック" panose="020B0400000000000000" pitchFamily="50" charset="-128"/>
                  </a:rPr>
                  <a:t>指導検査のポイント</a:t>
                </a:r>
              </a:p>
            </p:txBody>
          </p:sp>
        </p:grpSp>
      </p:grpSp>
      <p:sp>
        <p:nvSpPr>
          <p:cNvPr id="13" name="テキスト ボックス 12">
            <a:extLst>
              <a:ext uri="{FF2B5EF4-FFF2-40B4-BE49-F238E27FC236}">
                <a16:creationId xmlns:a16="http://schemas.microsoft.com/office/drawing/2014/main" id="{4ABB2348-CE12-FA17-5DAF-9400A433D39C}"/>
              </a:ext>
            </a:extLst>
          </p:cNvPr>
          <p:cNvSpPr txBox="1"/>
          <p:nvPr/>
        </p:nvSpPr>
        <p:spPr>
          <a:xfrm>
            <a:off x="728739" y="382992"/>
            <a:ext cx="6557963" cy="830997"/>
          </a:xfrm>
          <a:prstGeom prst="rect">
            <a:avLst/>
          </a:prstGeom>
          <a:noFill/>
        </p:spPr>
        <p:txBody>
          <a:bodyPr wrap="square" rtlCol="0">
            <a:spAutoFit/>
          </a:bodyPr>
          <a:lstStyle/>
          <a:p>
            <a:r>
              <a:rPr lang="ja-JP" altLang="ja-JP" sz="2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①虐待の防止に関すること</a:t>
            </a:r>
          </a:p>
          <a:p>
            <a:endParaRPr kumimoji="1" lang="ja-JP" altLang="en-US" sz="2400" dirty="0"/>
          </a:p>
        </p:txBody>
      </p:sp>
      <p:pic>
        <p:nvPicPr>
          <p:cNvPr id="3" name="図 2">
            <a:extLst>
              <a:ext uri="{FF2B5EF4-FFF2-40B4-BE49-F238E27FC236}">
                <a16:creationId xmlns:a16="http://schemas.microsoft.com/office/drawing/2014/main" id="{48EEA6BD-BFE2-19EF-AF13-288C4816EE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1121" y="4224872"/>
            <a:ext cx="1840617" cy="1852970"/>
          </a:xfrm>
          <a:prstGeom prst="rect">
            <a:avLst/>
          </a:prstGeom>
        </p:spPr>
      </p:pic>
      <p:sp>
        <p:nvSpPr>
          <p:cNvPr id="14" name="フリーフォーム: 図形 13">
            <a:extLst>
              <a:ext uri="{FF2B5EF4-FFF2-40B4-BE49-F238E27FC236}">
                <a16:creationId xmlns:a16="http://schemas.microsoft.com/office/drawing/2014/main" id="{E526EC25-BDA1-9230-F5F2-3E5B5EC14E82}"/>
              </a:ext>
            </a:extLst>
          </p:cNvPr>
          <p:cNvSpPr/>
          <p:nvPr/>
        </p:nvSpPr>
        <p:spPr>
          <a:xfrm rot="15463217">
            <a:off x="5133834" y="2299029"/>
            <a:ext cx="2405646" cy="5725485"/>
          </a:xfrm>
          <a:custGeom>
            <a:avLst/>
            <a:gdLst>
              <a:gd name="connsiteX0" fmla="*/ 1499746 w 1509070"/>
              <a:gd name="connsiteY0" fmla="*/ 818823 h 3593647"/>
              <a:gd name="connsiteX1" fmla="*/ 978109 w 1509070"/>
              <a:gd name="connsiteY1" fmla="*/ 3261962 h 3593647"/>
              <a:gd name="connsiteX2" fmla="*/ 480722 w 1509070"/>
              <a:gd name="connsiteY2" fmla="*/ 3584323 h 3593647"/>
              <a:gd name="connsiteX3" fmla="*/ 331685 w 1509070"/>
              <a:gd name="connsiteY3" fmla="*/ 3552502 h 3593647"/>
              <a:gd name="connsiteX4" fmla="*/ 9324 w 1509070"/>
              <a:gd name="connsiteY4" fmla="*/ 3055115 h 3593647"/>
              <a:gd name="connsiteX5" fmla="*/ 530961 w 1509070"/>
              <a:gd name="connsiteY5" fmla="*/ 611976 h 3593647"/>
              <a:gd name="connsiteX6" fmla="*/ 861929 w 1509070"/>
              <a:gd name="connsiteY6" fmla="*/ 287762 h 3593647"/>
              <a:gd name="connsiteX7" fmla="*/ 906897 w 1509070"/>
              <a:gd name="connsiteY7" fmla="*/ 288263 h 3593647"/>
              <a:gd name="connsiteX8" fmla="*/ 933621 w 1509070"/>
              <a:gd name="connsiteY8" fmla="*/ 0 h 3593647"/>
              <a:gd name="connsiteX9" fmla="*/ 960400 w 1509070"/>
              <a:gd name="connsiteY9" fmla="*/ 288859 h 3593647"/>
              <a:gd name="connsiteX10" fmla="*/ 1028347 w 1509070"/>
              <a:gd name="connsiteY10" fmla="*/ 289615 h 3593647"/>
              <a:gd name="connsiteX11" fmla="*/ 1177385 w 1509070"/>
              <a:gd name="connsiteY11" fmla="*/ 321437 h 3593647"/>
              <a:gd name="connsiteX12" fmla="*/ 1499746 w 1509070"/>
              <a:gd name="connsiteY12" fmla="*/ 818823 h 35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9070" h="3593647">
                <a:moveTo>
                  <a:pt x="1499746" y="818823"/>
                </a:moveTo>
                <a:lnTo>
                  <a:pt x="978109" y="3261962"/>
                </a:lnTo>
                <a:cubicBezTo>
                  <a:pt x="929777" y="3488328"/>
                  <a:pt x="707089" y="3632655"/>
                  <a:pt x="480722" y="3584323"/>
                </a:cubicBezTo>
                <a:lnTo>
                  <a:pt x="331685" y="3552502"/>
                </a:lnTo>
                <a:cubicBezTo>
                  <a:pt x="105318" y="3504170"/>
                  <a:pt x="-39008" y="3281482"/>
                  <a:pt x="9324" y="3055115"/>
                </a:cubicBezTo>
                <a:lnTo>
                  <a:pt x="530961" y="611976"/>
                </a:lnTo>
                <a:cubicBezTo>
                  <a:pt x="567210" y="442202"/>
                  <a:pt x="701534" y="318574"/>
                  <a:pt x="861929" y="287762"/>
                </a:cubicBezTo>
                <a:lnTo>
                  <a:pt x="906897" y="288263"/>
                </a:lnTo>
                <a:lnTo>
                  <a:pt x="933621" y="0"/>
                </a:lnTo>
                <a:lnTo>
                  <a:pt x="960400" y="288859"/>
                </a:lnTo>
                <a:lnTo>
                  <a:pt x="1028347" y="289615"/>
                </a:lnTo>
                <a:lnTo>
                  <a:pt x="1177385" y="321437"/>
                </a:lnTo>
                <a:cubicBezTo>
                  <a:pt x="1403752" y="369768"/>
                  <a:pt x="1548078" y="592456"/>
                  <a:pt x="1499746" y="818823"/>
                </a:cubicBezTo>
                <a:close/>
              </a:path>
            </a:pathLst>
          </a:cu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5" name="テキスト ボックス 14">
            <a:extLst>
              <a:ext uri="{FF2B5EF4-FFF2-40B4-BE49-F238E27FC236}">
                <a16:creationId xmlns:a16="http://schemas.microsoft.com/office/drawing/2014/main" id="{18A0A7C8-175E-64D6-9605-4FA109651CBC}"/>
              </a:ext>
            </a:extLst>
          </p:cNvPr>
          <p:cNvSpPr txBox="1"/>
          <p:nvPr/>
        </p:nvSpPr>
        <p:spPr>
          <a:xfrm>
            <a:off x="4209390" y="4424091"/>
            <a:ext cx="4572003" cy="1299971"/>
          </a:xfrm>
          <a:prstGeom prst="rect">
            <a:avLst/>
          </a:prstGeom>
          <a:noFill/>
        </p:spPr>
        <p:txBody>
          <a:bodyPr wrap="square" rtlCol="0">
            <a:spAutoFit/>
          </a:bodyPr>
          <a:lstStyle/>
          <a:p>
            <a:pPr>
              <a:lnSpc>
                <a:spcPct val="150000"/>
              </a:lnSpc>
            </a:pPr>
            <a:r>
              <a:rPr kumimoji="1" lang="ja-JP" altLang="en-US" dirty="0">
                <a:latin typeface="BIZ UDP明朝 Medium" panose="02020500000000000000" pitchFamily="18" charset="-128"/>
                <a:ea typeface="BIZ UDP明朝 Medium" panose="02020500000000000000" pitchFamily="18" charset="-128"/>
              </a:rPr>
              <a:t>重要事項説明書や虐待防止マニュアル等に記載している担当者名がバラバラにならないよう、整合性を図ってください！</a:t>
            </a:r>
          </a:p>
        </p:txBody>
      </p:sp>
      <p:pic>
        <p:nvPicPr>
          <p:cNvPr id="25" name="オーディオ 24">
            <a:hlinkClick r:id="" action="ppaction://media"/>
            <a:extLst>
              <a:ext uri="{FF2B5EF4-FFF2-40B4-BE49-F238E27FC236}">
                <a16:creationId xmlns:a16="http://schemas.microsoft.com/office/drawing/2014/main" id="{A802F279-8836-3877-8ECD-1422A587623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2259841"/>
      </p:ext>
    </p:extLst>
  </p:cSld>
  <p:clrMapOvr>
    <a:masterClrMapping/>
  </p:clrMapOvr>
  <mc:AlternateContent xmlns:mc="http://schemas.openxmlformats.org/markup-compatibility/2006" xmlns:p14="http://schemas.microsoft.com/office/powerpoint/2010/main">
    <mc:Choice Requires="p14">
      <p:transition spd="slow" p14:dur="2000" advTm="28972"/>
    </mc:Choice>
    <mc:Fallback xmlns="">
      <p:transition spd="slow" advTm="2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3133</Words>
  <Application>Microsoft Office PowerPoint</Application>
  <PresentationFormat>ワイド画面</PresentationFormat>
  <Paragraphs>380</Paragraphs>
  <Slides>21</Slides>
  <Notes>21</Notes>
  <HiddenSlides>0</HiddenSlides>
  <MMClips>21</MMClips>
  <ScaleCrop>false</ScaleCrop>
  <HeadingPairs>
    <vt:vector size="6" baseType="variant">
      <vt:variant>
        <vt:lpstr>使用されているフォント</vt:lpstr>
      </vt:variant>
      <vt:variant>
        <vt:i4>7</vt:i4>
      </vt:variant>
      <vt:variant>
        <vt:lpstr>テーマ</vt:lpstr>
      </vt:variant>
      <vt:variant>
        <vt:i4>7</vt:i4>
      </vt:variant>
      <vt:variant>
        <vt:lpstr>スライド タイトル</vt:lpstr>
      </vt:variant>
      <vt:variant>
        <vt:i4>21</vt:i4>
      </vt:variant>
    </vt:vector>
  </HeadingPairs>
  <TitlesOfParts>
    <vt:vector size="35" baseType="lpstr">
      <vt:lpstr>BIZ UDPゴシック</vt:lpstr>
      <vt:lpstr>BIZ UDP明朝 Medium</vt:lpstr>
      <vt:lpstr>HGP創英角ﾎﾟｯﾌﾟ体</vt:lpstr>
      <vt:lpstr>游ゴシック</vt:lpstr>
      <vt:lpstr>游ゴシック Light</vt:lpstr>
      <vt:lpstr>Arial</vt:lpstr>
      <vt:lpstr>Wingdings</vt:lpstr>
      <vt:lpstr>2_デザインの設定</vt:lpstr>
      <vt:lpstr>デザインの設定</vt:lpstr>
      <vt:lpstr>6_デザインの設定</vt:lpstr>
      <vt:lpstr>5_デザインの設定</vt:lpstr>
      <vt:lpstr>4_デザインの設定</vt:lpstr>
      <vt:lpstr>1_デザインの設定</vt: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2025-04-10T02:53:04Z</dcterms:created>
  <dcterms:modified xsi:type="dcterms:W3CDTF">2025-04-10T02:53:54Z</dcterms:modified>
</cp:coreProperties>
</file>