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Lst>
  <p:sldSz cx="6858000" cy="9906000" type="A4"/>
  <p:notesSz cx="6735763" cy="9869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87F0B8-FB0F-7497-0B29-6B4F3773A224}" name="中山　優実" initials="優中" userId="S::01590081@in.city.taito.tokyo.jp::3a689c97-c2a3-400e-b919-21b6ab49c7a8" providerId="AD"/>
  <p188:author id="{619FD2D8-A027-1B11-7FAB-F21260BB172B}" name="田中　修平" initials="修田" userId="S::01586751@in.city.taito.tokyo.jp::fdaf23b2-826b-4f77-a9e2-03a2e8245ce7" providerId="AD"/>
  <p188:author id="{22543CFB-FBFA-0533-9B8A-A9A56D863228}" name="黒岩　敬" initials="敬黒" userId="S::01574663@in.city.taito.tokyo.jp::cc3f9a8f-d3bf-4af9-b2bb-80a76a867ee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5" d="100"/>
          <a:sy n="75" d="100"/>
        </p:scale>
        <p:origin x="2237"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3000739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218443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2127421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165518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2793899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667536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320874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2621776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3764916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1880021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EA17219-6CDA-44AC-8E17-FF05C6AF1563}" type="datetimeFigureOut">
              <a:rPr kumimoji="1" lang="ja-JP" altLang="en-US" smtClean="0"/>
              <a:t>2026/9/4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360220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DEA17219-6CDA-44AC-8E17-FF05C6AF1563}" type="datetimeFigureOut">
              <a:rPr kumimoji="1" lang="ja-JP" altLang="en-US" smtClean="0"/>
              <a:t>2026/9/4</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8F9255BB-2013-41DA-9937-6C00150AEF20}" type="slidenum">
              <a:rPr kumimoji="1" lang="ja-JP" altLang="en-US" smtClean="0"/>
              <a:t>‹#›</a:t>
            </a:fld>
            <a:endParaRPr kumimoji="1" lang="ja-JP" altLang="en-US"/>
          </a:p>
        </p:txBody>
      </p:sp>
    </p:spTree>
    <p:extLst>
      <p:ext uri="{BB962C8B-B14F-4D97-AF65-F5344CB8AC3E}">
        <p14:creationId xmlns:p14="http://schemas.microsoft.com/office/powerpoint/2010/main" val="19443202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a:extLst>
              <a:ext uri="{FF2B5EF4-FFF2-40B4-BE49-F238E27FC236}">
                <a16:creationId xmlns:a16="http://schemas.microsoft.com/office/drawing/2014/main" id="{99235E17-4EAF-DC6F-6A12-886EBA10FA11}"/>
              </a:ext>
            </a:extLst>
          </p:cNvPr>
          <p:cNvPicPr>
            <a:picLocks noChangeAspect="1"/>
          </p:cNvPicPr>
          <p:nvPr/>
        </p:nvPicPr>
        <p:blipFill>
          <a:blip r:embed="rId2">
            <a:extLst>
              <a:ext uri="{28A0092B-C50C-407E-A947-70E740481C1C}">
                <a14:useLocalDpi xmlns:a14="http://schemas.microsoft.com/office/drawing/2010/main" val="0"/>
              </a:ext>
            </a:extLst>
          </a:blip>
          <a:srcRect l="9032" t="22848" r="8549" b="21719"/>
          <a:stretch>
            <a:fillRect/>
          </a:stretch>
        </p:blipFill>
        <p:spPr>
          <a:xfrm>
            <a:off x="5644598" y="395639"/>
            <a:ext cx="1213402" cy="688207"/>
          </a:xfrm>
          <a:prstGeom prst="rect">
            <a:avLst/>
          </a:prstGeom>
        </p:spPr>
      </p:pic>
      <p:pic>
        <p:nvPicPr>
          <p:cNvPr id="18" name="図 17">
            <a:extLst>
              <a:ext uri="{FF2B5EF4-FFF2-40B4-BE49-F238E27FC236}">
                <a16:creationId xmlns:a16="http://schemas.microsoft.com/office/drawing/2014/main" id="{CB6BECB6-019A-C2E2-961A-73AB39773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2187" y="4622386"/>
            <a:ext cx="390476" cy="342857"/>
          </a:xfrm>
          <a:prstGeom prst="rect">
            <a:avLst/>
          </a:prstGeom>
        </p:spPr>
      </p:pic>
      <p:pic>
        <p:nvPicPr>
          <p:cNvPr id="20" name="図 19">
            <a:extLst>
              <a:ext uri="{FF2B5EF4-FFF2-40B4-BE49-F238E27FC236}">
                <a16:creationId xmlns:a16="http://schemas.microsoft.com/office/drawing/2014/main" id="{74CA3376-D32C-A10B-6E5A-8290EBA2A5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2273" y="1389567"/>
            <a:ext cx="3156447" cy="5009291"/>
          </a:xfrm>
          <a:prstGeom prst="rect">
            <a:avLst/>
          </a:prstGeom>
        </p:spPr>
      </p:pic>
      <p:sp>
        <p:nvSpPr>
          <p:cNvPr id="24" name="テキスト ボックス 23">
            <a:extLst>
              <a:ext uri="{FF2B5EF4-FFF2-40B4-BE49-F238E27FC236}">
                <a16:creationId xmlns:a16="http://schemas.microsoft.com/office/drawing/2014/main" id="{0BC32ACD-8FC7-D7CE-B6B6-8E47E1E87997}"/>
              </a:ext>
            </a:extLst>
          </p:cNvPr>
          <p:cNvSpPr txBox="1"/>
          <p:nvPr/>
        </p:nvSpPr>
        <p:spPr>
          <a:xfrm>
            <a:off x="0" y="1015711"/>
            <a:ext cx="6858000" cy="307777"/>
          </a:xfrm>
          <a:prstGeom prst="rect">
            <a:avLst/>
          </a:prstGeom>
          <a:noFill/>
        </p:spPr>
        <p:txBody>
          <a:bodyPr wrap="square" rtlCol="0">
            <a:spAutoFit/>
          </a:bodyPr>
          <a:lstStyle/>
          <a:p>
            <a:pPr algn="ctr"/>
            <a:r>
              <a:rPr lang="ja-JP" altLang="en-US" sz="1400" b="1" dirty="0">
                <a:latin typeface="BIZ UDゴシック" panose="020B0400000000000000" pitchFamily="49" charset="-128"/>
                <a:ea typeface="BIZ UDゴシック" panose="020B0400000000000000" pitchFamily="49" charset="-128"/>
              </a:rPr>
              <a:t>認可外保育施設等をご利用の方も無償化の対象となります</a:t>
            </a:r>
          </a:p>
        </p:txBody>
      </p:sp>
      <p:sp>
        <p:nvSpPr>
          <p:cNvPr id="25" name="テキスト ボックス 24">
            <a:extLst>
              <a:ext uri="{FF2B5EF4-FFF2-40B4-BE49-F238E27FC236}">
                <a16:creationId xmlns:a16="http://schemas.microsoft.com/office/drawing/2014/main" id="{262CC0EB-7048-B13E-34D0-21D5E49B53CE}"/>
              </a:ext>
            </a:extLst>
          </p:cNvPr>
          <p:cNvSpPr txBox="1"/>
          <p:nvPr/>
        </p:nvSpPr>
        <p:spPr>
          <a:xfrm>
            <a:off x="179280" y="1475985"/>
            <a:ext cx="3296290" cy="3115533"/>
          </a:xfrm>
          <a:prstGeom prst="rect">
            <a:avLst/>
          </a:prstGeom>
          <a:noFill/>
        </p:spPr>
        <p:txBody>
          <a:bodyPr wrap="square" rtlCol="0">
            <a:spAutoFit/>
          </a:bodyPr>
          <a:lstStyle/>
          <a:p>
            <a:pPr>
              <a:lnSpc>
                <a:spcPct val="150000"/>
              </a:lnSpc>
            </a:pPr>
            <a:r>
              <a:rPr lang="ja-JP" altLang="en-US" sz="1100" b="1" dirty="0">
                <a:latin typeface="BIZ UDゴシック" panose="020B0400000000000000" pitchFamily="49" charset="-128"/>
                <a:ea typeface="BIZ UDゴシック" panose="020B0400000000000000" pitchFamily="49" charset="-128"/>
              </a:rPr>
              <a:t>利用料が無償化されます</a:t>
            </a:r>
            <a:r>
              <a:rPr lang="ja-JP" altLang="en-US" sz="1100" b="1" u="dbl" dirty="0">
                <a:latin typeface="BIZ UDゴシック" panose="020B0400000000000000" pitchFamily="49" charset="-128"/>
                <a:ea typeface="BIZ UDゴシック" panose="020B0400000000000000" pitchFamily="49" charset="-128"/>
              </a:rPr>
              <a:t>（国制度・上限有）</a:t>
            </a:r>
            <a:endParaRPr lang="en-US" altLang="ja-JP" sz="1100" b="1" u="dbl" dirty="0">
              <a:latin typeface="BIZ UDゴシック" panose="020B0400000000000000" pitchFamily="49" charset="-128"/>
              <a:ea typeface="BIZ UDゴシック" panose="020B0400000000000000" pitchFamily="49" charset="-128"/>
            </a:endParaRPr>
          </a:p>
          <a:p>
            <a:pPr>
              <a:lnSpc>
                <a:spcPct val="150000"/>
              </a:lnSpc>
            </a:pPr>
            <a:endParaRPr lang="en-US" altLang="ja-JP" sz="300" b="1" dirty="0">
              <a:latin typeface="BIZ UDゴシック" panose="020B0400000000000000" pitchFamily="49" charset="-128"/>
              <a:ea typeface="BIZ UDゴシック" panose="020B0400000000000000" pitchFamily="49" charset="-128"/>
            </a:endParaRPr>
          </a:p>
          <a:p>
            <a:pPr>
              <a:lnSpc>
                <a:spcPct val="150000"/>
              </a:lnSpc>
            </a:pPr>
            <a:r>
              <a:rPr lang="ja-JP" altLang="en-US" sz="1050" b="1" dirty="0">
                <a:latin typeface="BIZ UDゴシック" panose="020B0400000000000000" pitchFamily="49" charset="-128"/>
                <a:ea typeface="BIZ UDゴシック" panose="020B0400000000000000" pitchFamily="49" charset="-128"/>
              </a:rPr>
              <a:t>３～５歳児クラス</a:t>
            </a:r>
            <a:r>
              <a:rPr lang="ja-JP" altLang="en-US" sz="1050" dirty="0">
                <a:latin typeface="BIZ UDゴシック" panose="020B0400000000000000" pitchFamily="49" charset="-128"/>
                <a:ea typeface="BIZ UDゴシック" panose="020B0400000000000000" pitchFamily="49" charset="-128"/>
              </a:rPr>
              <a:t>は</a:t>
            </a:r>
            <a:r>
              <a:rPr lang="ja-JP" altLang="en-US" sz="1050" b="1" dirty="0">
                <a:latin typeface="BIZ UDゴシック" panose="020B0400000000000000" pitchFamily="49" charset="-128"/>
                <a:ea typeface="BIZ UDゴシック" panose="020B0400000000000000" pitchFamily="49" charset="-128"/>
              </a:rPr>
              <a:t>月額４０，３００円</a:t>
            </a:r>
            <a:r>
              <a:rPr lang="ja-JP" altLang="en-US" sz="1050" dirty="0">
                <a:latin typeface="BIZ UDゴシック" panose="020B0400000000000000" pitchFamily="49" charset="-128"/>
                <a:ea typeface="BIZ UDゴシック" panose="020B0400000000000000" pitchFamily="49" charset="-128"/>
              </a:rPr>
              <a:t>まで、</a:t>
            </a:r>
            <a:endParaRPr lang="en-US" altLang="ja-JP" sz="1050" dirty="0">
              <a:latin typeface="BIZ UDゴシック" panose="020B0400000000000000" pitchFamily="49" charset="-128"/>
              <a:ea typeface="BIZ UDゴシック" panose="020B0400000000000000" pitchFamily="49" charset="-128"/>
            </a:endParaRPr>
          </a:p>
          <a:p>
            <a:pPr>
              <a:lnSpc>
                <a:spcPct val="150000"/>
              </a:lnSpc>
            </a:pPr>
            <a:r>
              <a:rPr lang="ja-JP" altLang="en-US" sz="1050" b="1" dirty="0">
                <a:latin typeface="BIZ UDゴシック" panose="020B0400000000000000" pitchFamily="49" charset="-128"/>
                <a:ea typeface="BIZ UDゴシック" panose="020B0400000000000000" pitchFamily="49" charset="-128"/>
              </a:rPr>
              <a:t>０～２歳児クラスの住民非課税世帯</a:t>
            </a:r>
            <a:r>
              <a:rPr lang="ja-JP" altLang="en-US" sz="1050" dirty="0">
                <a:latin typeface="BIZ UDゴシック" panose="020B0400000000000000" pitchFamily="49" charset="-128"/>
                <a:ea typeface="BIZ UDゴシック" panose="020B0400000000000000" pitchFamily="49" charset="-128"/>
              </a:rPr>
              <a:t>は</a:t>
            </a:r>
            <a:endParaRPr lang="en-US" altLang="ja-JP" sz="1050" dirty="0">
              <a:latin typeface="BIZ UDゴシック" panose="020B0400000000000000" pitchFamily="49" charset="-128"/>
              <a:ea typeface="BIZ UDゴシック" panose="020B0400000000000000" pitchFamily="49" charset="-128"/>
            </a:endParaRPr>
          </a:p>
          <a:p>
            <a:pPr>
              <a:lnSpc>
                <a:spcPct val="150000"/>
              </a:lnSpc>
            </a:pPr>
            <a:r>
              <a:rPr lang="ja-JP" altLang="en-US" sz="1050" dirty="0">
                <a:latin typeface="BIZ UDゴシック" panose="020B0400000000000000" pitchFamily="49" charset="-128"/>
                <a:ea typeface="BIZ UDゴシック" panose="020B0400000000000000" pitchFamily="49" charset="-128"/>
              </a:rPr>
              <a:t>月額４５，７００円までの利用料が無償化されます。</a:t>
            </a:r>
            <a:endParaRPr lang="en-US" altLang="ja-JP" sz="1050" dirty="0">
              <a:latin typeface="BIZ UDゴシック" panose="020B0400000000000000" pitchFamily="49" charset="-128"/>
              <a:ea typeface="BIZ UDゴシック" panose="020B0400000000000000" pitchFamily="49" charset="-128"/>
            </a:endParaRPr>
          </a:p>
          <a:p>
            <a:pPr>
              <a:lnSpc>
                <a:spcPct val="150000"/>
              </a:lnSpc>
            </a:pPr>
            <a:endParaRPr lang="ja-JP" altLang="en-US" sz="300" dirty="0">
              <a:latin typeface="BIZ UDゴシック" panose="020B0400000000000000" pitchFamily="49" charset="-128"/>
              <a:ea typeface="BIZ UDゴシック" panose="020B0400000000000000" pitchFamily="49" charset="-128"/>
            </a:endParaRPr>
          </a:p>
          <a:p>
            <a:pPr>
              <a:lnSpc>
                <a:spcPct val="150000"/>
              </a:lnSpc>
            </a:pPr>
            <a:r>
              <a:rPr lang="en-US" altLang="ja-JP" sz="900"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令和８年１０月分より助成上限額が引き上げられます。</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en-US" altLang="ja-JP" sz="900"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認可保育所、認定こども園（長時間）、企業主導型保育事</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　業を利用していない方が対象です。</a:t>
            </a:r>
          </a:p>
          <a:p>
            <a:pPr>
              <a:lnSpc>
                <a:spcPct val="150000"/>
              </a:lnSpc>
            </a:pPr>
            <a:r>
              <a:rPr lang="en-US" altLang="ja-JP" sz="900"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幼稚園で預かり保育等を利用している場合、施設の利用の</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　仕方に応じて、月額１２，３００円までの利用料が無償化</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　されます。</a:t>
            </a:r>
          </a:p>
          <a:p>
            <a:pPr>
              <a:lnSpc>
                <a:spcPct val="150000"/>
              </a:lnSpc>
            </a:pPr>
            <a:r>
              <a:rPr lang="en-US" altLang="ja-JP" sz="900"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複数のサービスを利用した場合は、合算額を基準とします。</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endParaRPr lang="ja-JP" altLang="en-US" sz="300" dirty="0">
              <a:latin typeface="BIZ UDゴシック" panose="020B0400000000000000" pitchFamily="49" charset="-128"/>
              <a:ea typeface="BIZ UDゴシック" panose="020B0400000000000000" pitchFamily="49" charset="-128"/>
            </a:endParaRPr>
          </a:p>
          <a:p>
            <a:pPr>
              <a:lnSpc>
                <a:spcPct val="150000"/>
              </a:lnSpc>
            </a:pPr>
            <a:r>
              <a:rPr lang="ja-JP" altLang="en-US" sz="900" b="1" dirty="0">
                <a:latin typeface="BIZ UDゴシック" panose="020B0400000000000000" pitchFamily="49" charset="-128"/>
                <a:ea typeface="BIZ UDゴシック" panose="020B0400000000000000" pitchFamily="49" charset="-128"/>
              </a:rPr>
              <a:t>▶給付を受けるには、期限までに</a:t>
            </a:r>
            <a:r>
              <a:rPr lang="ja-JP" altLang="en-US" sz="900" b="1" u="sng" dirty="0">
                <a:latin typeface="BIZ UDゴシック" panose="020B0400000000000000" pitchFamily="49" charset="-128"/>
                <a:ea typeface="BIZ UDゴシック" panose="020B0400000000000000" pitchFamily="49" charset="-128"/>
              </a:rPr>
              <a:t>領収書等を添付し、区に請</a:t>
            </a:r>
            <a:endParaRPr lang="en-US" altLang="ja-JP" sz="900" b="1" u="sng" dirty="0">
              <a:latin typeface="BIZ UDゴシック" panose="020B0400000000000000" pitchFamily="49" charset="-128"/>
              <a:ea typeface="BIZ UDゴシック" panose="020B0400000000000000" pitchFamily="49" charset="-128"/>
            </a:endParaRPr>
          </a:p>
          <a:p>
            <a:pPr>
              <a:lnSpc>
                <a:spcPct val="150000"/>
              </a:lnSpc>
            </a:pPr>
            <a:r>
              <a:rPr lang="ja-JP" altLang="en-US" sz="900" b="1" dirty="0">
                <a:latin typeface="BIZ UDゴシック" panose="020B0400000000000000" pitchFamily="49" charset="-128"/>
                <a:ea typeface="BIZ UDゴシック" panose="020B0400000000000000" pitchFamily="49" charset="-128"/>
              </a:rPr>
              <a:t> </a:t>
            </a:r>
            <a:r>
              <a:rPr lang="ja-JP" altLang="en-US" sz="900" b="1" u="sng" dirty="0">
                <a:latin typeface="BIZ UDゴシック" panose="020B0400000000000000" pitchFamily="49" charset="-128"/>
                <a:ea typeface="BIZ UDゴシック" panose="020B0400000000000000" pitchFamily="49" charset="-128"/>
              </a:rPr>
              <a:t>求</a:t>
            </a:r>
            <a:r>
              <a:rPr lang="ja-JP" altLang="en-US" sz="900" b="1" dirty="0">
                <a:latin typeface="BIZ UDゴシック" panose="020B0400000000000000" pitchFamily="49" charset="-128"/>
                <a:ea typeface="BIZ UDゴシック" panose="020B0400000000000000" pitchFamily="49" charset="-128"/>
              </a:rPr>
              <a:t>する必要があります。</a:t>
            </a:r>
            <a:endParaRPr lang="ja-JP" altLang="en-US" sz="900" dirty="0">
              <a:latin typeface="BIZ UDゴシック" panose="020B0400000000000000" pitchFamily="49" charset="-128"/>
              <a:ea typeface="BIZ UDゴシック" panose="020B0400000000000000" pitchFamily="49" charset="-128"/>
            </a:endParaRPr>
          </a:p>
        </p:txBody>
      </p:sp>
      <p:sp>
        <p:nvSpPr>
          <p:cNvPr id="4" name="四角形: 角を丸くする 3">
            <a:extLst>
              <a:ext uri="{FF2B5EF4-FFF2-40B4-BE49-F238E27FC236}">
                <a16:creationId xmlns:a16="http://schemas.microsoft.com/office/drawing/2014/main" id="{C916E5E5-04B0-B666-E4D4-3B845D0A4CE3}"/>
              </a:ext>
            </a:extLst>
          </p:cNvPr>
          <p:cNvSpPr/>
          <p:nvPr/>
        </p:nvSpPr>
        <p:spPr>
          <a:xfrm>
            <a:off x="3645038" y="1554498"/>
            <a:ext cx="2910915" cy="300884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ja-JP" altLang="en-US" sz="1100" b="1" dirty="0">
                <a:solidFill>
                  <a:schemeClr val="tx1"/>
                </a:solidFill>
                <a:latin typeface="BIZ UDゴシック" panose="020B0400000000000000" pitchFamily="49" charset="-128"/>
                <a:ea typeface="BIZ UDゴシック" panose="020B0400000000000000" pitchFamily="49" charset="-128"/>
              </a:rPr>
              <a:t>「対象となる施設・事業」</a:t>
            </a:r>
            <a:endParaRPr lang="en-US" altLang="ja-JP" sz="1100" b="1" dirty="0">
              <a:solidFill>
                <a:schemeClr val="tx1"/>
              </a:solidFill>
              <a:latin typeface="BIZ UDゴシック" panose="020B0400000000000000" pitchFamily="49" charset="-128"/>
              <a:ea typeface="BIZ UDゴシック" panose="020B0400000000000000" pitchFamily="49" charset="-128"/>
            </a:endParaRPr>
          </a:p>
          <a:p>
            <a:pPr algn="ctr">
              <a:lnSpc>
                <a:spcPct val="150000"/>
              </a:lnSpc>
            </a:pPr>
            <a:endParaRPr lang="ja-JP" altLang="en-US" sz="3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1050" b="1" u="sng" dirty="0">
                <a:solidFill>
                  <a:schemeClr val="tx1"/>
                </a:solidFill>
                <a:latin typeface="BIZ UDゴシック" panose="020B0400000000000000" pitchFamily="49" charset="-128"/>
                <a:ea typeface="BIZ UDゴシック" panose="020B0400000000000000" pitchFamily="49" charset="-128"/>
              </a:rPr>
              <a:t>区に届出があった認可外保育施設のみが対象</a:t>
            </a:r>
            <a:r>
              <a:rPr lang="ja-JP" altLang="en-US" sz="1050" dirty="0">
                <a:solidFill>
                  <a:schemeClr val="tx1"/>
                </a:solidFill>
                <a:latin typeface="BIZ UDゴシック" panose="020B0400000000000000" pitchFamily="49" charset="-128"/>
                <a:ea typeface="BIZ UDゴシック" panose="020B0400000000000000" pitchFamily="49" charset="-128"/>
              </a:rPr>
              <a:t>です。届出可能な施設は以下のとおりです。</a:t>
            </a: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○認証保育所、認可外保育所</a:t>
            </a:r>
            <a:r>
              <a:rPr lang="en-US" altLang="ja-JP" sz="900" dirty="0">
                <a:solidFill>
                  <a:schemeClr val="tx1"/>
                </a:solidFill>
                <a:latin typeface="BIZ UDゴシック" panose="020B0400000000000000" pitchFamily="49" charset="-128"/>
                <a:ea typeface="BIZ UDゴシック" panose="020B0400000000000000" pitchFamily="49" charset="-128"/>
              </a:rPr>
              <a:t>※</a:t>
            </a:r>
            <a:r>
              <a:rPr lang="ja-JP" altLang="en-US" sz="900" dirty="0">
                <a:solidFill>
                  <a:schemeClr val="tx1"/>
                </a:solidFill>
                <a:latin typeface="BIZ UDゴシック" panose="020B0400000000000000" pitchFamily="49" charset="-128"/>
                <a:ea typeface="BIZ UDゴシック" panose="020B0400000000000000" pitchFamily="49" charset="-128"/>
              </a:rPr>
              <a:t>、ベビーシッ</a:t>
            </a:r>
            <a:endParaRPr lang="en-US" altLang="ja-JP" sz="9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　ター、認可外の事業所内保育等</a:t>
            </a: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○あずかりすくすくサポート、病児・病後児保</a:t>
            </a:r>
            <a:endParaRPr lang="en-US" altLang="ja-JP" sz="9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　育事業、ファミリー・サポート・センター事　</a:t>
            </a:r>
            <a:endParaRPr lang="en-US" altLang="ja-JP" sz="9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　業</a:t>
            </a:r>
            <a:endParaRPr lang="en-US" altLang="ja-JP" sz="9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　ご利用の認可外保育施設等が無償化の対象</a:t>
            </a:r>
            <a:endParaRPr lang="en-US" altLang="ja-JP" sz="9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　かは、各施設等にお問い合わせください。</a:t>
            </a:r>
          </a:p>
          <a:p>
            <a:pPr>
              <a:lnSpc>
                <a:spcPct val="150000"/>
              </a:lnSpc>
            </a:pPr>
            <a:r>
              <a:rPr lang="en-US" altLang="ja-JP" sz="900" dirty="0">
                <a:solidFill>
                  <a:schemeClr val="tx1"/>
                </a:solidFill>
                <a:latin typeface="BIZ UDゴシック" panose="020B0400000000000000" pitchFamily="49" charset="-128"/>
                <a:ea typeface="BIZ UDゴシック" panose="020B0400000000000000" pitchFamily="49" charset="-128"/>
              </a:rPr>
              <a:t>※</a:t>
            </a:r>
            <a:r>
              <a:rPr lang="ja-JP" altLang="en-US" sz="900" dirty="0">
                <a:solidFill>
                  <a:schemeClr val="tx1"/>
                </a:solidFill>
                <a:latin typeface="BIZ UDゴシック" panose="020B0400000000000000" pitchFamily="49" charset="-128"/>
                <a:ea typeface="BIZ UDゴシック" panose="020B0400000000000000" pitchFamily="49" charset="-128"/>
              </a:rPr>
              <a:t>認可外保育所は、指導監督基準を満たす旨の</a:t>
            </a:r>
            <a:endParaRPr lang="en-US" altLang="ja-JP" sz="9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900" dirty="0">
                <a:solidFill>
                  <a:schemeClr val="tx1"/>
                </a:solidFill>
                <a:latin typeface="BIZ UDゴシック" panose="020B0400000000000000" pitchFamily="49" charset="-128"/>
                <a:ea typeface="BIZ UDゴシック" panose="020B0400000000000000" pitchFamily="49" charset="-128"/>
              </a:rPr>
              <a:t>　証明書が交付されている施設が対象です。</a:t>
            </a:r>
            <a:endParaRPr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5" name="四角形: 角を丸くする 4">
            <a:extLst>
              <a:ext uri="{FF2B5EF4-FFF2-40B4-BE49-F238E27FC236}">
                <a16:creationId xmlns:a16="http://schemas.microsoft.com/office/drawing/2014/main" id="{BBC2ADD8-76F9-E6E5-D9B9-B400A2652FB6}"/>
              </a:ext>
            </a:extLst>
          </p:cNvPr>
          <p:cNvSpPr/>
          <p:nvPr/>
        </p:nvSpPr>
        <p:spPr>
          <a:xfrm>
            <a:off x="3645039" y="4629422"/>
            <a:ext cx="2910914" cy="15556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ja-JP" altLang="en-US" sz="1100" b="1" dirty="0">
                <a:solidFill>
                  <a:schemeClr val="tx1"/>
                </a:solidFill>
                <a:latin typeface="BIZ UDゴシック" panose="020B0400000000000000" pitchFamily="49" charset="-128"/>
                <a:ea typeface="BIZ UDゴシック" panose="020B0400000000000000" pitchFamily="49" charset="-128"/>
              </a:rPr>
              <a:t>「保育の必要性の認定」</a:t>
            </a:r>
            <a:endParaRPr lang="en-US" altLang="ja-JP" sz="1050" b="1" u="sng"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1050" b="1" u="sng" dirty="0">
                <a:solidFill>
                  <a:schemeClr val="tx1"/>
                </a:solidFill>
                <a:latin typeface="BIZ UDゴシック" panose="020B0400000000000000" pitchFamily="49" charset="-128"/>
                <a:ea typeface="BIZ UDゴシック" panose="020B0400000000000000" pitchFamily="49" charset="-128"/>
              </a:rPr>
              <a:t>保護者全員</a:t>
            </a:r>
            <a:r>
              <a:rPr lang="ja-JP" altLang="en-US" sz="1050" dirty="0">
                <a:solidFill>
                  <a:schemeClr val="tx1"/>
                </a:solidFill>
                <a:latin typeface="BIZ UDゴシック" panose="020B0400000000000000" pitchFamily="49" charset="-128"/>
                <a:ea typeface="BIZ UDゴシック" panose="020B0400000000000000" pitchFamily="49" charset="-128"/>
              </a:rPr>
              <a:t>が、</a:t>
            </a:r>
            <a:endParaRPr lang="en-US" altLang="ja-JP" sz="105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1050" dirty="0">
                <a:solidFill>
                  <a:schemeClr val="tx1"/>
                </a:solidFill>
                <a:latin typeface="BIZ UDゴシック" panose="020B0400000000000000" pitchFamily="49" charset="-128"/>
                <a:ea typeface="BIZ UDゴシック" panose="020B0400000000000000" pitchFamily="49" charset="-128"/>
              </a:rPr>
              <a:t>　・就労、就学　　・妊娠・出産</a:t>
            </a:r>
            <a:endParaRPr lang="en-US" altLang="ja-JP" sz="105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1050" dirty="0">
                <a:solidFill>
                  <a:schemeClr val="tx1"/>
                </a:solidFill>
                <a:latin typeface="BIZ UDゴシック" panose="020B0400000000000000" pitchFamily="49" charset="-128"/>
                <a:ea typeface="BIZ UDゴシック" panose="020B0400000000000000" pitchFamily="49" charset="-128"/>
              </a:rPr>
              <a:t>　・病気　　　　　・介護</a:t>
            </a:r>
            <a:endParaRPr lang="en-US" altLang="ja-JP" sz="105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lang="ja-JP" altLang="en-US" sz="1050" dirty="0">
                <a:solidFill>
                  <a:schemeClr val="tx1"/>
                </a:solidFill>
                <a:latin typeface="BIZ UDゴシック" panose="020B0400000000000000" pitchFamily="49" charset="-128"/>
                <a:ea typeface="BIZ UDゴシック" panose="020B0400000000000000" pitchFamily="49" charset="-128"/>
              </a:rPr>
              <a:t>等の理由で、児童を家庭で保育ができない場合に認定されます。</a:t>
            </a:r>
            <a:endParaRPr lang="ja-JP" altLang="en-US" sz="900" dirty="0">
              <a:solidFill>
                <a:schemeClr val="tx1"/>
              </a:solidFill>
              <a:latin typeface="BIZ UDゴシック" panose="020B0400000000000000" pitchFamily="49" charset="-128"/>
              <a:ea typeface="BIZ UDゴシック" panose="020B0400000000000000" pitchFamily="49" charset="-128"/>
            </a:endParaRPr>
          </a:p>
        </p:txBody>
      </p:sp>
      <p:sp>
        <p:nvSpPr>
          <p:cNvPr id="6" name="テキスト ボックス 5">
            <a:extLst>
              <a:ext uri="{FF2B5EF4-FFF2-40B4-BE49-F238E27FC236}">
                <a16:creationId xmlns:a16="http://schemas.microsoft.com/office/drawing/2014/main" id="{256A2CA0-2781-5A69-4621-CDB8F6F8668A}"/>
              </a:ext>
            </a:extLst>
          </p:cNvPr>
          <p:cNvSpPr txBox="1"/>
          <p:nvPr/>
        </p:nvSpPr>
        <p:spPr>
          <a:xfrm>
            <a:off x="185905" y="4949184"/>
            <a:ext cx="3258879" cy="1234249"/>
          </a:xfrm>
          <a:prstGeom prst="rect">
            <a:avLst/>
          </a:prstGeom>
          <a:noFill/>
        </p:spPr>
        <p:txBody>
          <a:bodyPr wrap="square" rtlCol="0">
            <a:spAutoFit/>
          </a:bodyPr>
          <a:lstStyle/>
          <a:p>
            <a:pPr>
              <a:lnSpc>
                <a:spcPct val="150000"/>
              </a:lnSpc>
            </a:pPr>
            <a:r>
              <a:rPr lang="ja-JP" altLang="en-US" sz="1200" b="1" dirty="0">
                <a:latin typeface="BIZ UDゴシック" panose="020B0400000000000000" pitchFamily="49" charset="-128"/>
                <a:ea typeface="BIZ UDゴシック" panose="020B0400000000000000" pitchFamily="49" charset="-128"/>
              </a:rPr>
              <a:t>無償化の給付を受けるには事前申請が必要</a:t>
            </a:r>
          </a:p>
          <a:p>
            <a:pPr>
              <a:lnSpc>
                <a:spcPct val="150000"/>
              </a:lnSpc>
            </a:pPr>
            <a:r>
              <a:rPr lang="ja-JP" altLang="en-US" sz="1050" dirty="0">
                <a:latin typeface="BIZ UDゴシック" panose="020B0400000000000000" pitchFamily="49" charset="-128"/>
                <a:ea typeface="BIZ UDゴシック" panose="020B0400000000000000" pitchFamily="49" charset="-128"/>
              </a:rPr>
              <a:t>国無償化の対象となるためには、</a:t>
            </a:r>
            <a:r>
              <a:rPr lang="ja-JP" altLang="en-US" sz="1050" b="1" u="sng" dirty="0">
                <a:latin typeface="BIZ UDゴシック" panose="020B0400000000000000" pitchFamily="49" charset="-128"/>
                <a:ea typeface="BIZ UDゴシック" panose="020B0400000000000000" pitchFamily="49" charset="-128"/>
              </a:rPr>
              <a:t>事前に区役所から「保育の必要性の認定」を受ける必要</a:t>
            </a:r>
            <a:r>
              <a:rPr lang="ja-JP" altLang="en-US" sz="1050" dirty="0">
                <a:latin typeface="BIZ UDゴシック" panose="020B0400000000000000" pitchFamily="49" charset="-128"/>
                <a:ea typeface="BIZ UDゴシック" panose="020B0400000000000000" pitchFamily="49" charset="-128"/>
              </a:rPr>
              <a:t>があります。</a:t>
            </a:r>
          </a:p>
          <a:p>
            <a:pPr>
              <a:lnSpc>
                <a:spcPct val="150000"/>
              </a:lnSpc>
            </a:pPr>
            <a:r>
              <a:rPr lang="en-US" altLang="ja-JP" sz="900"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必ずサービス</a:t>
            </a:r>
            <a:r>
              <a:rPr lang="ja-JP" altLang="en-US" sz="900" b="1" u="sng" dirty="0">
                <a:latin typeface="BIZ UDゴシック" panose="020B0400000000000000" pitchFamily="49" charset="-128"/>
                <a:ea typeface="BIZ UDゴシック" panose="020B0400000000000000" pitchFamily="49" charset="-128"/>
              </a:rPr>
              <a:t>利用開始前に認定</a:t>
            </a:r>
            <a:r>
              <a:rPr lang="ja-JP" altLang="en-US" sz="900" dirty="0">
                <a:latin typeface="BIZ UDゴシック" panose="020B0400000000000000" pitchFamily="49" charset="-128"/>
                <a:ea typeface="BIZ UDゴシック" panose="020B0400000000000000" pitchFamily="49" charset="-128"/>
              </a:rPr>
              <a:t>を受けてください。</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　遡って認定することはできません。</a:t>
            </a:r>
          </a:p>
        </p:txBody>
      </p:sp>
      <p:pic>
        <p:nvPicPr>
          <p:cNvPr id="8" name="図 7">
            <a:extLst>
              <a:ext uri="{FF2B5EF4-FFF2-40B4-BE49-F238E27FC236}">
                <a16:creationId xmlns:a16="http://schemas.microsoft.com/office/drawing/2014/main" id="{EC89C307-A404-F0A2-BBB5-5F4A89664E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232" y="6549181"/>
            <a:ext cx="885714" cy="885714"/>
          </a:xfrm>
          <a:prstGeom prst="rect">
            <a:avLst/>
          </a:prstGeom>
        </p:spPr>
      </p:pic>
      <p:sp>
        <p:nvSpPr>
          <p:cNvPr id="9" name="テキスト ボックス 8">
            <a:extLst>
              <a:ext uri="{FF2B5EF4-FFF2-40B4-BE49-F238E27FC236}">
                <a16:creationId xmlns:a16="http://schemas.microsoft.com/office/drawing/2014/main" id="{E82D15E0-02E1-64E3-400E-FCE2FBB886D2}"/>
              </a:ext>
            </a:extLst>
          </p:cNvPr>
          <p:cNvSpPr txBox="1"/>
          <p:nvPr/>
        </p:nvSpPr>
        <p:spPr>
          <a:xfrm>
            <a:off x="1133337" y="6835418"/>
            <a:ext cx="1375480" cy="369332"/>
          </a:xfrm>
          <a:prstGeom prst="rect">
            <a:avLst/>
          </a:prstGeom>
          <a:noFill/>
        </p:spPr>
        <p:txBody>
          <a:bodyPr wrap="square" rtlCol="0">
            <a:spAutoFit/>
          </a:bodyPr>
          <a:lstStyle/>
          <a:p>
            <a:r>
              <a:rPr lang="ja-JP" altLang="en-US" sz="900" dirty="0">
                <a:latin typeface="BIZ UDゴシック" panose="020B0400000000000000" pitchFamily="49" charset="-128"/>
                <a:ea typeface="BIZ UDゴシック" panose="020B0400000000000000" pitchFamily="49" charset="-128"/>
              </a:rPr>
              <a:t>◀無償化の対象かどうかの確認はこちらから</a:t>
            </a:r>
          </a:p>
        </p:txBody>
      </p:sp>
      <p:pic>
        <p:nvPicPr>
          <p:cNvPr id="12" name="図 11">
            <a:extLst>
              <a:ext uri="{FF2B5EF4-FFF2-40B4-BE49-F238E27FC236}">
                <a16:creationId xmlns:a16="http://schemas.microsoft.com/office/drawing/2014/main" id="{52CC7102-C9D2-986F-37AB-9F9EDEC75A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9093" y="6549181"/>
            <a:ext cx="885714" cy="885714"/>
          </a:xfrm>
          <a:prstGeom prst="rect">
            <a:avLst/>
          </a:prstGeom>
        </p:spPr>
      </p:pic>
      <p:sp>
        <p:nvSpPr>
          <p:cNvPr id="15" name="テキスト ボックス 14">
            <a:extLst>
              <a:ext uri="{FF2B5EF4-FFF2-40B4-BE49-F238E27FC236}">
                <a16:creationId xmlns:a16="http://schemas.microsoft.com/office/drawing/2014/main" id="{C42F7018-DC22-F144-2C0E-899ED03C2090}"/>
              </a:ext>
            </a:extLst>
          </p:cNvPr>
          <p:cNvSpPr txBox="1"/>
          <p:nvPr/>
        </p:nvSpPr>
        <p:spPr>
          <a:xfrm>
            <a:off x="3262794" y="6807372"/>
            <a:ext cx="1375480" cy="369332"/>
          </a:xfrm>
          <a:prstGeom prst="rect">
            <a:avLst/>
          </a:prstGeom>
          <a:noFill/>
        </p:spPr>
        <p:txBody>
          <a:bodyPr wrap="square" rtlCol="0">
            <a:spAutoFit/>
          </a:bodyPr>
          <a:lstStyle/>
          <a:p>
            <a:r>
              <a:rPr lang="ja-JP" altLang="en-US" sz="900" dirty="0">
                <a:latin typeface="BIZ UDゴシック" panose="020B0400000000000000" pitchFamily="49" charset="-128"/>
                <a:ea typeface="BIZ UDゴシック" panose="020B0400000000000000" pitchFamily="49" charset="-128"/>
              </a:rPr>
              <a:t>◀必要な書類の確認はこちらから</a:t>
            </a:r>
          </a:p>
        </p:txBody>
      </p:sp>
      <p:pic>
        <p:nvPicPr>
          <p:cNvPr id="17" name="図 16">
            <a:extLst>
              <a:ext uri="{FF2B5EF4-FFF2-40B4-BE49-F238E27FC236}">
                <a16:creationId xmlns:a16="http://schemas.microsoft.com/office/drawing/2014/main" id="{7D812177-ECE0-10FB-AF57-1E22793C78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35997" y="6564555"/>
            <a:ext cx="876190" cy="876190"/>
          </a:xfrm>
          <a:prstGeom prst="rect">
            <a:avLst/>
          </a:prstGeom>
        </p:spPr>
      </p:pic>
      <p:sp>
        <p:nvSpPr>
          <p:cNvPr id="19" name="テキスト ボックス 18">
            <a:extLst>
              <a:ext uri="{FF2B5EF4-FFF2-40B4-BE49-F238E27FC236}">
                <a16:creationId xmlns:a16="http://schemas.microsoft.com/office/drawing/2014/main" id="{CA8E2F61-FB7C-3C75-C536-DDBA13E3F410}"/>
              </a:ext>
            </a:extLst>
          </p:cNvPr>
          <p:cNvSpPr txBox="1"/>
          <p:nvPr/>
        </p:nvSpPr>
        <p:spPr>
          <a:xfrm>
            <a:off x="5383094" y="6809145"/>
            <a:ext cx="1213403" cy="369332"/>
          </a:xfrm>
          <a:prstGeom prst="rect">
            <a:avLst/>
          </a:prstGeom>
          <a:noFill/>
        </p:spPr>
        <p:txBody>
          <a:bodyPr wrap="square" rtlCol="0">
            <a:spAutoFit/>
          </a:bodyPr>
          <a:lstStyle/>
          <a:p>
            <a:r>
              <a:rPr lang="ja-JP" altLang="en-US" sz="900" dirty="0">
                <a:latin typeface="BIZ UDゴシック" panose="020B0400000000000000" pitchFamily="49" charset="-128"/>
                <a:ea typeface="BIZ UDゴシック" panose="020B0400000000000000" pitchFamily="49" charset="-128"/>
              </a:rPr>
              <a:t>◀無償化のホームページはこちらから</a:t>
            </a:r>
          </a:p>
        </p:txBody>
      </p:sp>
      <p:sp>
        <p:nvSpPr>
          <p:cNvPr id="21" name="テキスト ボックス 20">
            <a:extLst>
              <a:ext uri="{FF2B5EF4-FFF2-40B4-BE49-F238E27FC236}">
                <a16:creationId xmlns:a16="http://schemas.microsoft.com/office/drawing/2014/main" id="{DD28A82F-9542-43A3-1F37-7B040A23A948}"/>
              </a:ext>
            </a:extLst>
          </p:cNvPr>
          <p:cNvSpPr txBox="1"/>
          <p:nvPr/>
        </p:nvSpPr>
        <p:spPr>
          <a:xfrm>
            <a:off x="0" y="9392558"/>
            <a:ext cx="6858000" cy="261610"/>
          </a:xfrm>
          <a:prstGeom prst="rect">
            <a:avLst/>
          </a:prstGeom>
          <a:noFill/>
        </p:spPr>
        <p:txBody>
          <a:bodyPr wrap="square" rtlCol="0">
            <a:spAutoFit/>
          </a:bodyPr>
          <a:lstStyle/>
          <a:p>
            <a:pPr algn="ctr"/>
            <a:r>
              <a:rPr lang="en-US" altLang="ja-JP" sz="1100" dirty="0">
                <a:latin typeface="BIZ UDゴシック" panose="020B0400000000000000" pitchFamily="49" charset="-128"/>
                <a:ea typeface="BIZ UDゴシック" panose="020B0400000000000000" pitchFamily="49" charset="-128"/>
              </a:rPr>
              <a:t>【</a:t>
            </a:r>
            <a:r>
              <a:rPr lang="ja-JP" altLang="en-US" sz="1100" dirty="0">
                <a:latin typeface="BIZ UDゴシック" panose="020B0400000000000000" pitchFamily="49" charset="-128"/>
                <a:ea typeface="BIZ UDゴシック" panose="020B0400000000000000" pitchFamily="49" charset="-128"/>
              </a:rPr>
              <a:t>お問い合わせ</a:t>
            </a:r>
            <a:r>
              <a:rPr lang="en-US" altLang="ja-JP" sz="1100" dirty="0">
                <a:latin typeface="BIZ UDゴシック" panose="020B0400000000000000" pitchFamily="49" charset="-128"/>
                <a:ea typeface="BIZ UDゴシック" panose="020B0400000000000000" pitchFamily="49" charset="-128"/>
              </a:rPr>
              <a:t>】</a:t>
            </a:r>
            <a:r>
              <a:rPr lang="ja-JP" altLang="en-US" sz="1100" dirty="0">
                <a:latin typeface="BIZ UDゴシック" panose="020B0400000000000000" pitchFamily="49" charset="-128"/>
                <a:ea typeface="BIZ UDゴシック" panose="020B0400000000000000" pitchFamily="49" charset="-128"/>
              </a:rPr>
              <a:t>台東区こども家庭部 保育課：０３ー５２４６ー１２３４、１２３３、１３０９</a:t>
            </a:r>
          </a:p>
        </p:txBody>
      </p:sp>
      <p:cxnSp>
        <p:nvCxnSpPr>
          <p:cNvPr id="26" name="直線コネクタ 25">
            <a:extLst>
              <a:ext uri="{FF2B5EF4-FFF2-40B4-BE49-F238E27FC236}">
                <a16:creationId xmlns:a16="http://schemas.microsoft.com/office/drawing/2014/main" id="{34FDC8FC-929C-8AD1-14DF-D46FBE4761B0}"/>
              </a:ext>
            </a:extLst>
          </p:cNvPr>
          <p:cNvCxnSpPr>
            <a:cxnSpLocks/>
          </p:cNvCxnSpPr>
          <p:nvPr/>
        </p:nvCxnSpPr>
        <p:spPr>
          <a:xfrm>
            <a:off x="275374" y="1409724"/>
            <a:ext cx="2982385" cy="0"/>
          </a:xfrm>
          <a:prstGeom prst="line">
            <a:avLst/>
          </a:prstGeom>
          <a:ln>
            <a:solidFill>
              <a:schemeClr val="accent1">
                <a:lumMod val="60000"/>
                <a:lumOff val="4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0" name="直線コネクタ 29">
            <a:extLst>
              <a:ext uri="{FF2B5EF4-FFF2-40B4-BE49-F238E27FC236}">
                <a16:creationId xmlns:a16="http://schemas.microsoft.com/office/drawing/2014/main" id="{87EBC655-7A60-9961-836D-B3D921ECA677}"/>
              </a:ext>
            </a:extLst>
          </p:cNvPr>
          <p:cNvCxnSpPr>
            <a:cxnSpLocks/>
          </p:cNvCxnSpPr>
          <p:nvPr/>
        </p:nvCxnSpPr>
        <p:spPr>
          <a:xfrm>
            <a:off x="275374" y="6459244"/>
            <a:ext cx="2982385" cy="0"/>
          </a:xfrm>
          <a:prstGeom prst="line">
            <a:avLst/>
          </a:prstGeom>
          <a:ln>
            <a:solidFill>
              <a:schemeClr val="accent1">
                <a:lumMod val="60000"/>
                <a:lumOff val="4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1" name="直線コネクタ 30">
            <a:extLst>
              <a:ext uri="{FF2B5EF4-FFF2-40B4-BE49-F238E27FC236}">
                <a16:creationId xmlns:a16="http://schemas.microsoft.com/office/drawing/2014/main" id="{1F07CE65-3357-1571-FA6A-7828CDA870ED}"/>
              </a:ext>
            </a:extLst>
          </p:cNvPr>
          <p:cNvCxnSpPr>
            <a:cxnSpLocks/>
          </p:cNvCxnSpPr>
          <p:nvPr/>
        </p:nvCxnSpPr>
        <p:spPr>
          <a:xfrm>
            <a:off x="275374" y="7536143"/>
            <a:ext cx="6266612" cy="0"/>
          </a:xfrm>
          <a:prstGeom prst="line">
            <a:avLst/>
          </a:prstGeom>
          <a:ln>
            <a:solidFill>
              <a:schemeClr val="accent1">
                <a:lumMod val="60000"/>
                <a:lumOff val="40000"/>
              </a:schemeClr>
            </a:solidFill>
            <a:prstDash val="sysDot"/>
          </a:ln>
        </p:spPr>
        <p:style>
          <a:lnRef idx="2">
            <a:schemeClr val="accent1"/>
          </a:lnRef>
          <a:fillRef idx="0">
            <a:schemeClr val="accent1"/>
          </a:fillRef>
          <a:effectRef idx="1">
            <a:schemeClr val="accent1"/>
          </a:effectRef>
          <a:fontRef idx="minor">
            <a:schemeClr val="tx1"/>
          </a:fontRef>
        </p:style>
      </p:cxnSp>
      <p:sp>
        <p:nvSpPr>
          <p:cNvPr id="35" name="テキスト ボックス 34">
            <a:extLst>
              <a:ext uri="{FF2B5EF4-FFF2-40B4-BE49-F238E27FC236}">
                <a16:creationId xmlns:a16="http://schemas.microsoft.com/office/drawing/2014/main" id="{79094239-88EF-A76F-4B29-CC5A2F893C10}"/>
              </a:ext>
            </a:extLst>
          </p:cNvPr>
          <p:cNvSpPr txBox="1"/>
          <p:nvPr/>
        </p:nvSpPr>
        <p:spPr>
          <a:xfrm>
            <a:off x="182880" y="7677173"/>
            <a:ext cx="6451600" cy="1638205"/>
          </a:xfrm>
          <a:prstGeom prst="rect">
            <a:avLst/>
          </a:prstGeom>
          <a:noFill/>
        </p:spPr>
        <p:txBody>
          <a:bodyPr wrap="square" rtlCol="0">
            <a:spAutoFit/>
          </a:bodyPr>
          <a:lstStyle/>
          <a:p>
            <a:r>
              <a:rPr lang="ja-JP" altLang="en-US" sz="1200" b="1" dirty="0">
                <a:latin typeface="BIZ UDゴシック" panose="020B0400000000000000" pitchFamily="49" charset="-128"/>
                <a:ea typeface="BIZ UDゴシック" panose="020B0400000000000000" pitchFamily="49" charset="-128"/>
              </a:rPr>
              <a:t>★認証保育所等保育料助成制度について</a:t>
            </a:r>
            <a:r>
              <a:rPr lang="ja-JP" altLang="en-US" sz="1200" b="1" u="dbl" dirty="0">
                <a:latin typeface="BIZ UDゴシック" panose="020B0400000000000000" pitchFamily="49" charset="-128"/>
                <a:ea typeface="BIZ UDゴシック" panose="020B0400000000000000" pitchFamily="49" charset="-128"/>
              </a:rPr>
              <a:t>（台東区の制度・上限有）</a:t>
            </a:r>
            <a:endParaRPr lang="en-US" altLang="ja-JP" sz="1200" b="1" u="dbl" dirty="0">
              <a:latin typeface="BIZ UDゴシック" panose="020B0400000000000000" pitchFamily="49" charset="-128"/>
              <a:ea typeface="BIZ UDゴシック" panose="020B0400000000000000" pitchFamily="49" charset="-128"/>
            </a:endParaRPr>
          </a:p>
          <a:p>
            <a:endParaRPr lang="ja-JP" altLang="en-US" sz="300" b="1" dirty="0">
              <a:latin typeface="BIZ UDゴシック" panose="020B0400000000000000" pitchFamily="49" charset="-128"/>
              <a:ea typeface="BIZ UDゴシック" panose="020B0400000000000000" pitchFamily="49" charset="-128"/>
            </a:endParaRPr>
          </a:p>
          <a:p>
            <a:pPr>
              <a:lnSpc>
                <a:spcPct val="150000"/>
              </a:lnSpc>
            </a:pPr>
            <a:r>
              <a:rPr lang="ja-JP" altLang="en-US" sz="1050" b="1" dirty="0">
                <a:latin typeface="BIZ UDゴシック" panose="020B0400000000000000" pitchFamily="49" charset="-128"/>
                <a:ea typeface="BIZ UDゴシック" panose="020B0400000000000000" pitchFamily="49" charset="-128"/>
              </a:rPr>
              <a:t>「認証保育所」</a:t>
            </a:r>
            <a:r>
              <a:rPr lang="ja-JP" altLang="en-US" sz="1050" dirty="0">
                <a:latin typeface="BIZ UDゴシック" panose="020B0400000000000000" pitchFamily="49" charset="-128"/>
                <a:ea typeface="BIZ UDゴシック" panose="020B0400000000000000" pitchFamily="49" charset="-128"/>
              </a:rPr>
              <a:t>および</a:t>
            </a:r>
            <a:r>
              <a:rPr lang="ja-JP" altLang="en-US" sz="1050" b="1" dirty="0">
                <a:latin typeface="BIZ UDゴシック" panose="020B0400000000000000" pitchFamily="49" charset="-128"/>
                <a:ea typeface="BIZ UDゴシック" panose="020B0400000000000000" pitchFamily="49" charset="-128"/>
              </a:rPr>
              <a:t>「指導監督基準を満たす旨の証明書が交付されている認可外保育施設」</a:t>
            </a:r>
            <a:r>
              <a:rPr lang="ja-JP" altLang="en-US" sz="1050" dirty="0">
                <a:latin typeface="BIZ UDゴシック" panose="020B0400000000000000" pitchFamily="49" charset="-128"/>
                <a:ea typeface="BIZ UDゴシック" panose="020B0400000000000000" pitchFamily="49" charset="-128"/>
              </a:rPr>
              <a:t>に</a:t>
            </a:r>
            <a:r>
              <a:rPr lang="ja-JP" altLang="en-US" sz="1050" b="1" u="sng" dirty="0">
                <a:latin typeface="BIZ UDゴシック" panose="020B0400000000000000" pitchFamily="49" charset="-128"/>
                <a:ea typeface="BIZ UDゴシック" panose="020B0400000000000000" pitchFamily="49" charset="-128"/>
              </a:rPr>
              <a:t>月極</a:t>
            </a:r>
            <a:r>
              <a:rPr lang="en-US" altLang="ja-JP" sz="1050" dirty="0">
                <a:latin typeface="BIZ UDゴシック" panose="020B0400000000000000" pitchFamily="49" charset="-128"/>
                <a:ea typeface="BIZ UDゴシック" panose="020B0400000000000000" pitchFamily="49" charset="-128"/>
              </a:rPr>
              <a:t>(120</a:t>
            </a:r>
            <a:r>
              <a:rPr lang="ja-JP" altLang="en-US" sz="1050" dirty="0">
                <a:latin typeface="BIZ UDゴシック" panose="020B0400000000000000" pitchFamily="49" charset="-128"/>
                <a:ea typeface="BIZ UDゴシック" panose="020B0400000000000000" pitchFamily="49" charset="-128"/>
              </a:rPr>
              <a:t>時間以上</a:t>
            </a:r>
            <a:r>
              <a:rPr lang="en-US" altLang="ja-JP" sz="1050" dirty="0">
                <a:latin typeface="BIZ UDゴシック" panose="020B0400000000000000" pitchFamily="49" charset="-128"/>
                <a:ea typeface="BIZ UDゴシック" panose="020B0400000000000000" pitchFamily="49" charset="-128"/>
              </a:rPr>
              <a:t>)</a:t>
            </a:r>
            <a:r>
              <a:rPr lang="ja-JP" altLang="en-US" sz="1050" dirty="0">
                <a:latin typeface="BIZ UDゴシック" panose="020B0400000000000000" pitchFamily="49" charset="-128"/>
                <a:ea typeface="BIZ UDゴシック" panose="020B0400000000000000" pitchFamily="49" charset="-128"/>
              </a:rPr>
              <a:t>で通われている方は、国無償化分に加え、認証保育所等保育料助成の申請が可能です。上限額等は裏面をご覧ください。</a:t>
            </a:r>
          </a:p>
          <a:p>
            <a:pPr>
              <a:lnSpc>
                <a:spcPct val="150000"/>
              </a:lnSpc>
            </a:pPr>
            <a:r>
              <a:rPr lang="en-US" altLang="ja-JP" sz="900" dirty="0">
                <a:latin typeface="BIZ UDゴシック" panose="020B0400000000000000" pitchFamily="49" charset="-128"/>
                <a:ea typeface="BIZ UDゴシック" panose="020B0400000000000000" pitchFamily="49" charset="-128"/>
              </a:rPr>
              <a:t>※</a:t>
            </a:r>
            <a:r>
              <a:rPr lang="ja-JP" altLang="en-US" sz="900" b="1" u="sng" dirty="0">
                <a:latin typeface="BIZ UDゴシック" panose="020B0400000000000000" pitchFamily="49" charset="-128"/>
                <a:ea typeface="BIZ UDゴシック" panose="020B0400000000000000" pitchFamily="49" charset="-128"/>
              </a:rPr>
              <a:t>３～５歳児クラスの方は</a:t>
            </a:r>
            <a:r>
              <a:rPr lang="ja-JP" altLang="en-US" sz="900" dirty="0">
                <a:latin typeface="BIZ UDゴシック" panose="020B0400000000000000" pitchFamily="49" charset="-128"/>
                <a:ea typeface="BIZ UDゴシック" panose="020B0400000000000000" pitchFamily="49" charset="-128"/>
              </a:rPr>
              <a:t>、無償化の手続きに加え、別途申請が必要です。</a:t>
            </a:r>
          </a:p>
          <a:p>
            <a:pPr>
              <a:lnSpc>
                <a:spcPct val="150000"/>
              </a:lnSpc>
            </a:pPr>
            <a:r>
              <a:rPr lang="en-US" altLang="ja-JP" sz="900" dirty="0">
                <a:latin typeface="BIZ UDゴシック" panose="020B0400000000000000" pitchFamily="49" charset="-128"/>
                <a:ea typeface="BIZ UDゴシック" panose="020B0400000000000000" pitchFamily="49" charset="-128"/>
              </a:rPr>
              <a:t>※</a:t>
            </a:r>
            <a:r>
              <a:rPr lang="ja-JP" altLang="en-US" sz="900" b="1" u="sng" dirty="0">
                <a:latin typeface="BIZ UDゴシック" panose="020B0400000000000000" pitchFamily="49" charset="-128"/>
                <a:ea typeface="BIZ UDゴシック" panose="020B0400000000000000" pitchFamily="49" charset="-128"/>
              </a:rPr>
              <a:t>０～２歳児クラスの課税世帯の方</a:t>
            </a:r>
            <a:r>
              <a:rPr lang="ja-JP" altLang="en-US" sz="900" dirty="0">
                <a:latin typeface="BIZ UDゴシック" panose="020B0400000000000000" pitchFamily="49" charset="-128"/>
                <a:ea typeface="BIZ UDゴシック" panose="020B0400000000000000" pitchFamily="49" charset="-128"/>
              </a:rPr>
              <a:t>は、国制度の無償化の対象ではありませんが、本助成制度は対象</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ですので、ご申請ください。</a:t>
            </a:r>
          </a:p>
        </p:txBody>
      </p:sp>
      <p:pic>
        <p:nvPicPr>
          <p:cNvPr id="34" name="図 33">
            <a:extLst>
              <a:ext uri="{FF2B5EF4-FFF2-40B4-BE49-F238E27FC236}">
                <a16:creationId xmlns:a16="http://schemas.microsoft.com/office/drawing/2014/main" id="{951F1274-E8C9-C978-4DD4-0F4CCCBE25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15571" y="8450950"/>
            <a:ext cx="904762" cy="895238"/>
          </a:xfrm>
          <a:prstGeom prst="rect">
            <a:avLst/>
          </a:prstGeom>
        </p:spPr>
      </p:pic>
      <p:sp>
        <p:nvSpPr>
          <p:cNvPr id="36" name="テキスト ボックス 35">
            <a:extLst>
              <a:ext uri="{FF2B5EF4-FFF2-40B4-BE49-F238E27FC236}">
                <a16:creationId xmlns:a16="http://schemas.microsoft.com/office/drawing/2014/main" id="{C38B3D0D-5703-F394-592F-3826DAE33D9E}"/>
              </a:ext>
            </a:extLst>
          </p:cNvPr>
          <p:cNvSpPr txBox="1"/>
          <p:nvPr/>
        </p:nvSpPr>
        <p:spPr>
          <a:xfrm>
            <a:off x="5461463" y="149418"/>
            <a:ext cx="1212977" cy="246221"/>
          </a:xfrm>
          <a:prstGeom prst="rect">
            <a:avLst/>
          </a:prstGeom>
          <a:noFill/>
          <a:ln w="28575">
            <a:solidFill>
              <a:schemeClr val="tx1"/>
            </a:solidFill>
          </a:ln>
        </p:spPr>
        <p:txBody>
          <a:bodyPr wrap="square" rtlCol="0">
            <a:spAutoFit/>
          </a:bodyPr>
          <a:lstStyle/>
          <a:p>
            <a:r>
              <a:rPr kumimoji="1" lang="ja-JP" altLang="en-US" sz="1000" dirty="0">
                <a:latin typeface="BIZ UDゴシック" panose="020B0400000000000000" pitchFamily="49" charset="-128"/>
                <a:ea typeface="BIZ UDゴシック" panose="020B0400000000000000" pitchFamily="49" charset="-128"/>
              </a:rPr>
              <a:t>令和８年１０月～</a:t>
            </a:r>
          </a:p>
        </p:txBody>
      </p:sp>
      <p:pic>
        <p:nvPicPr>
          <p:cNvPr id="28" name="図 27">
            <a:extLst>
              <a:ext uri="{FF2B5EF4-FFF2-40B4-BE49-F238E27FC236}">
                <a16:creationId xmlns:a16="http://schemas.microsoft.com/office/drawing/2014/main" id="{9F212DCF-2823-7BEC-7765-C2717F0831D8}"/>
              </a:ext>
            </a:extLst>
          </p:cNvPr>
          <p:cNvPicPr>
            <a:picLocks noChangeAspect="1"/>
          </p:cNvPicPr>
          <p:nvPr/>
        </p:nvPicPr>
        <p:blipFill>
          <a:blip r:embed="rId9">
            <a:extLst>
              <a:ext uri="{28A0092B-C50C-407E-A947-70E740481C1C}">
                <a14:useLocalDpi xmlns:a14="http://schemas.microsoft.com/office/drawing/2010/main" val="0"/>
              </a:ext>
            </a:extLst>
          </a:blip>
          <a:srcRect l="4705" t="20917" r="9183" b="20345"/>
          <a:stretch>
            <a:fillRect/>
          </a:stretch>
        </p:blipFill>
        <p:spPr>
          <a:xfrm>
            <a:off x="0" y="0"/>
            <a:ext cx="1348196" cy="919630"/>
          </a:xfrm>
          <a:prstGeom prst="rect">
            <a:avLst/>
          </a:prstGeom>
        </p:spPr>
      </p:pic>
      <p:sp>
        <p:nvSpPr>
          <p:cNvPr id="37" name="テキスト ボックス 36">
            <a:extLst>
              <a:ext uri="{FF2B5EF4-FFF2-40B4-BE49-F238E27FC236}">
                <a16:creationId xmlns:a16="http://schemas.microsoft.com/office/drawing/2014/main" id="{A9FFFA9B-572D-39C8-0298-A83FC7F812F7}"/>
              </a:ext>
            </a:extLst>
          </p:cNvPr>
          <p:cNvSpPr txBox="1"/>
          <p:nvPr/>
        </p:nvSpPr>
        <p:spPr>
          <a:xfrm>
            <a:off x="0" y="556282"/>
            <a:ext cx="6858000" cy="492443"/>
          </a:xfrm>
          <a:prstGeom prst="rect">
            <a:avLst/>
          </a:prstGeom>
          <a:noFill/>
        </p:spPr>
        <p:txBody>
          <a:bodyPr wrap="square" rtlCol="0">
            <a:spAutoFit/>
          </a:bodyPr>
          <a:lstStyle/>
          <a:p>
            <a:pPr algn="ctr"/>
            <a:r>
              <a:rPr lang="ja-JP" altLang="en-US" sz="2600" b="1" dirty="0">
                <a:latin typeface="BIZ UDゴシック" panose="020B0400000000000000" pitchFamily="49" charset="-128"/>
                <a:ea typeface="BIZ UDゴシック" panose="020B0400000000000000" pitchFamily="49" charset="-128"/>
              </a:rPr>
              <a:t>幼児教育・保育の無償化について</a:t>
            </a:r>
          </a:p>
        </p:txBody>
      </p:sp>
    </p:spTree>
    <p:extLst>
      <p:ext uri="{BB962C8B-B14F-4D97-AF65-F5344CB8AC3E}">
        <p14:creationId xmlns:p14="http://schemas.microsoft.com/office/powerpoint/2010/main" val="1610949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コンテンツ プレースホルダー 6">
            <a:extLst>
              <a:ext uri="{FF2B5EF4-FFF2-40B4-BE49-F238E27FC236}">
                <a16:creationId xmlns:a16="http://schemas.microsoft.com/office/drawing/2014/main" id="{221B6371-B6B9-60EC-4913-69535A3145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6460" y="289921"/>
            <a:ext cx="3800000" cy="495238"/>
          </a:xfrm>
        </p:spPr>
      </p:pic>
      <p:sp>
        <p:nvSpPr>
          <p:cNvPr id="2" name="タイトル 1">
            <a:extLst>
              <a:ext uri="{FF2B5EF4-FFF2-40B4-BE49-F238E27FC236}">
                <a16:creationId xmlns:a16="http://schemas.microsoft.com/office/drawing/2014/main" id="{30AFE3D3-0C03-2A70-D785-3A9307969387}"/>
              </a:ext>
            </a:extLst>
          </p:cNvPr>
          <p:cNvSpPr>
            <a:spLocks noGrp="1"/>
          </p:cNvSpPr>
          <p:nvPr>
            <p:ph type="title"/>
          </p:nvPr>
        </p:nvSpPr>
        <p:spPr>
          <a:xfrm>
            <a:off x="1392541" y="87544"/>
            <a:ext cx="3958272" cy="495238"/>
          </a:xfrm>
        </p:spPr>
        <p:txBody>
          <a:bodyPr>
            <a:normAutofit/>
          </a:bodyPr>
          <a:lstStyle/>
          <a:p>
            <a:r>
              <a:rPr lang="ja-JP" altLang="en-US" sz="1600" b="1" dirty="0">
                <a:latin typeface="BIZ UDゴシック" panose="020B0400000000000000" pitchFamily="49" charset="-128"/>
                <a:ea typeface="BIZ UDゴシック" panose="020B0400000000000000" pitchFamily="49" charset="-128"/>
              </a:rPr>
              <a:t>認可外保育施設等の無償化手続きの流れ</a:t>
            </a:r>
            <a:endParaRPr kumimoji="1" lang="ja-JP" altLang="en-US" sz="1600" dirty="0">
              <a:latin typeface="BIZ UDゴシック" panose="020B0400000000000000" pitchFamily="49" charset="-128"/>
              <a:ea typeface="BIZ UDゴシック" panose="020B0400000000000000" pitchFamily="49" charset="-128"/>
            </a:endParaRPr>
          </a:p>
        </p:txBody>
      </p:sp>
      <p:pic>
        <p:nvPicPr>
          <p:cNvPr id="11" name="図 10">
            <a:extLst>
              <a:ext uri="{FF2B5EF4-FFF2-40B4-BE49-F238E27FC236}">
                <a16:creationId xmlns:a16="http://schemas.microsoft.com/office/drawing/2014/main" id="{9DDDEFA0-9C98-C977-A5E4-EC045CAC6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30" y="117587"/>
            <a:ext cx="314286" cy="447619"/>
          </a:xfrm>
          <a:prstGeom prst="rect">
            <a:avLst/>
          </a:prstGeom>
        </p:spPr>
      </p:pic>
      <p:sp>
        <p:nvSpPr>
          <p:cNvPr id="30" name="タイトル 1">
            <a:extLst>
              <a:ext uri="{FF2B5EF4-FFF2-40B4-BE49-F238E27FC236}">
                <a16:creationId xmlns:a16="http://schemas.microsoft.com/office/drawing/2014/main" id="{5C8887D6-370D-B267-AAFB-0FCB77AE0E91}"/>
              </a:ext>
            </a:extLst>
          </p:cNvPr>
          <p:cNvSpPr txBox="1">
            <a:spLocks/>
          </p:cNvSpPr>
          <p:nvPr/>
        </p:nvSpPr>
        <p:spPr>
          <a:xfrm>
            <a:off x="1254428" y="3426384"/>
            <a:ext cx="4349144" cy="42849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600" b="1" dirty="0">
                <a:latin typeface="BIZ UDゴシック" panose="020B0400000000000000" pitchFamily="49" charset="-128"/>
                <a:ea typeface="BIZ UDゴシック" panose="020B0400000000000000" pitchFamily="49" charset="-128"/>
              </a:rPr>
              <a:t>利用施設ごとの無償化等による</a:t>
            </a:r>
            <a:r>
              <a:rPr lang="ja-JP" altLang="en-US" sz="1600" b="1" u="dbl" dirty="0">
                <a:latin typeface="BIZ UDゴシック" panose="020B0400000000000000" pitchFamily="49" charset="-128"/>
                <a:ea typeface="BIZ UDゴシック" panose="020B0400000000000000" pitchFamily="49" charset="-128"/>
              </a:rPr>
              <a:t>月額の上限額</a:t>
            </a:r>
            <a:endParaRPr lang="ja-JP" altLang="en-US" sz="1600" u="dbl" dirty="0">
              <a:latin typeface="BIZ UDゴシック" panose="020B0400000000000000" pitchFamily="49" charset="-128"/>
              <a:ea typeface="BIZ UDゴシック" panose="020B0400000000000000" pitchFamily="49" charset="-128"/>
            </a:endParaRPr>
          </a:p>
        </p:txBody>
      </p:sp>
      <p:pic>
        <p:nvPicPr>
          <p:cNvPr id="32" name="図 31">
            <a:extLst>
              <a:ext uri="{FF2B5EF4-FFF2-40B4-BE49-F238E27FC236}">
                <a16:creationId xmlns:a16="http://schemas.microsoft.com/office/drawing/2014/main" id="{81C6F3F2-ED43-DB61-A6CA-9FF2A2B3F9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415" y="3502329"/>
            <a:ext cx="609524" cy="371429"/>
          </a:xfrm>
          <a:prstGeom prst="rect">
            <a:avLst/>
          </a:prstGeom>
        </p:spPr>
      </p:pic>
      <p:sp>
        <p:nvSpPr>
          <p:cNvPr id="34" name="テキスト ボックス 33">
            <a:extLst>
              <a:ext uri="{FF2B5EF4-FFF2-40B4-BE49-F238E27FC236}">
                <a16:creationId xmlns:a16="http://schemas.microsoft.com/office/drawing/2014/main" id="{2656B250-13C4-23E2-F773-84F6115A4FD5}"/>
              </a:ext>
            </a:extLst>
          </p:cNvPr>
          <p:cNvSpPr txBox="1"/>
          <p:nvPr/>
        </p:nvSpPr>
        <p:spPr>
          <a:xfrm>
            <a:off x="153000" y="8463615"/>
            <a:ext cx="6552000" cy="913070"/>
          </a:xfrm>
          <a:prstGeom prst="rect">
            <a:avLst/>
          </a:prstGeom>
          <a:noFill/>
        </p:spPr>
        <p:txBody>
          <a:bodyPr wrap="square">
            <a:spAutoFit/>
          </a:bodyPr>
          <a:lstStyle/>
          <a:p>
            <a:pPr marL="0" marR="0" indent="0" algn="l">
              <a:lnSpc>
                <a:spcPts val="800"/>
              </a:lnSpc>
              <a:spcAft>
                <a:spcPts val="600"/>
              </a:spcAft>
              <a:buNone/>
            </a:pPr>
            <a:r>
              <a:rPr lang="ja-JP" altLang="en-US" sz="900" kern="1400" dirty="0">
                <a:ln>
                  <a:noFill/>
                </a:ln>
                <a:effectLst/>
                <a:latin typeface="BIZ UDゴシック" panose="020B0400000000000000" pitchFamily="49" charset="-128"/>
                <a:ea typeface="BIZ UDゴシック" panose="020B0400000000000000" pitchFamily="49" charset="-128"/>
              </a:rPr>
              <a:t>（</a:t>
            </a:r>
            <a:r>
              <a:rPr lang="en-US" altLang="ja-JP" sz="900" kern="1400" dirty="0">
                <a:ln>
                  <a:noFill/>
                </a:ln>
                <a:effectLst/>
                <a:latin typeface="BIZ UDゴシック" panose="020B0400000000000000" pitchFamily="49" charset="-128"/>
                <a:ea typeface="BIZ UDゴシック" panose="020B0400000000000000" pitchFamily="49" charset="-128"/>
              </a:rPr>
              <a:t>※1</a:t>
            </a:r>
            <a:r>
              <a:rPr lang="ja-JP" altLang="en-US" sz="900" kern="1400" dirty="0">
                <a:ln>
                  <a:noFill/>
                </a:ln>
                <a:effectLst/>
                <a:latin typeface="BIZ UDゴシック" panose="020B0400000000000000" pitchFamily="49" charset="-128"/>
                <a:ea typeface="BIZ UDゴシック" panose="020B0400000000000000" pitchFamily="49" charset="-128"/>
              </a:rPr>
              <a:t>）対象児童が認可保育園に入所した場合の</a:t>
            </a:r>
            <a:r>
              <a:rPr lang="ja-JP" altLang="en-US" sz="900" b="1" u="sng" kern="1400" dirty="0">
                <a:ln>
                  <a:noFill/>
                </a:ln>
                <a:effectLst/>
                <a:latin typeface="BIZ UDゴシック" panose="020B0400000000000000" pitchFamily="49" charset="-128"/>
                <a:ea typeface="BIZ UDゴシック" panose="020B0400000000000000" pitchFamily="49" charset="-128"/>
              </a:rPr>
              <a:t>標準時間</a:t>
            </a:r>
            <a:r>
              <a:rPr lang="ja-JP" altLang="en-US" sz="900" kern="1400" dirty="0">
                <a:ln>
                  <a:noFill/>
                </a:ln>
                <a:effectLst/>
                <a:latin typeface="BIZ UDゴシック" panose="020B0400000000000000" pitchFamily="49" charset="-128"/>
                <a:ea typeface="BIZ UDゴシック" panose="020B0400000000000000" pitchFamily="49" charset="-128"/>
              </a:rPr>
              <a:t>の保育料と、認証保育所と契約した基本時間の保育料（延長保育料、</a:t>
            </a:r>
            <a:endParaRPr lang="en-US" altLang="ja-JP" sz="900" kern="1400" dirty="0">
              <a:ln>
                <a:noFill/>
              </a:ln>
              <a:effectLst/>
              <a:latin typeface="BIZ UDゴシック" panose="020B0400000000000000" pitchFamily="49" charset="-128"/>
              <a:ea typeface="BIZ UDゴシック" panose="020B0400000000000000" pitchFamily="49" charset="-128"/>
            </a:endParaRPr>
          </a:p>
          <a:p>
            <a:pPr marL="0" marR="0" indent="0" algn="l">
              <a:lnSpc>
                <a:spcPts val="800"/>
              </a:lnSpc>
              <a:spcAft>
                <a:spcPts val="600"/>
              </a:spcAft>
              <a:buNone/>
            </a:pPr>
            <a:r>
              <a:rPr lang="ja-JP" altLang="en-US" sz="900" kern="1400" dirty="0">
                <a:latin typeface="BIZ UDゴシック" panose="020B0400000000000000" pitchFamily="49" charset="-128"/>
                <a:ea typeface="BIZ UDゴシック" panose="020B0400000000000000" pitchFamily="49" charset="-128"/>
              </a:rPr>
              <a:t>　　　 </a:t>
            </a:r>
            <a:r>
              <a:rPr lang="ja-JP" altLang="en-US" sz="900" kern="1400" dirty="0">
                <a:ln>
                  <a:noFill/>
                </a:ln>
                <a:effectLst/>
                <a:latin typeface="BIZ UDゴシック" panose="020B0400000000000000" pitchFamily="49" charset="-128"/>
                <a:ea typeface="BIZ UDゴシック" panose="020B0400000000000000" pitchFamily="49" charset="-128"/>
              </a:rPr>
              <a:t>消費税等は除く）を比較し、その差額に応じて助成します。</a:t>
            </a:r>
          </a:p>
          <a:p>
            <a:pPr marL="0" marR="0" indent="0" algn="l">
              <a:lnSpc>
                <a:spcPts val="800"/>
              </a:lnSpc>
              <a:spcAft>
                <a:spcPts val="600"/>
              </a:spcAft>
              <a:buNone/>
            </a:pPr>
            <a:r>
              <a:rPr lang="ja-JP" altLang="en-US" sz="900" kern="1400" dirty="0">
                <a:ln>
                  <a:noFill/>
                </a:ln>
                <a:effectLst/>
                <a:latin typeface="BIZ UDゴシック" panose="020B0400000000000000" pitchFamily="49" charset="-128"/>
                <a:ea typeface="BIZ UDゴシック" panose="020B0400000000000000" pitchFamily="49" charset="-128"/>
              </a:rPr>
              <a:t>（</a:t>
            </a:r>
            <a:r>
              <a:rPr lang="en-US" altLang="ja-JP" sz="900" kern="1400" dirty="0">
                <a:ln>
                  <a:noFill/>
                </a:ln>
                <a:effectLst/>
                <a:latin typeface="BIZ UDゴシック" panose="020B0400000000000000" pitchFamily="49" charset="-128"/>
                <a:ea typeface="BIZ UDゴシック" panose="020B0400000000000000" pitchFamily="49" charset="-128"/>
              </a:rPr>
              <a:t>※2</a:t>
            </a:r>
            <a:r>
              <a:rPr lang="ja-JP" altLang="en-US" sz="900" kern="1400" dirty="0">
                <a:ln>
                  <a:noFill/>
                </a:ln>
                <a:effectLst/>
                <a:latin typeface="BIZ UDゴシック" panose="020B0400000000000000" pitchFamily="49" charset="-128"/>
                <a:ea typeface="BIZ UDゴシック" panose="020B0400000000000000" pitchFamily="49" charset="-128"/>
              </a:rPr>
              <a:t>）「国無償化」と「認証保育料等保育料助成」を同時に申請される場合は、他のサービス（あずかりすくすくサポート、</a:t>
            </a:r>
            <a:endParaRPr lang="en-US" altLang="ja-JP" sz="900" kern="1400" dirty="0">
              <a:ln>
                <a:noFill/>
              </a:ln>
              <a:effectLst/>
              <a:latin typeface="BIZ UDゴシック" panose="020B0400000000000000" pitchFamily="49" charset="-128"/>
              <a:ea typeface="BIZ UDゴシック" panose="020B0400000000000000" pitchFamily="49" charset="-128"/>
            </a:endParaRPr>
          </a:p>
          <a:p>
            <a:pPr>
              <a:lnSpc>
                <a:spcPts val="800"/>
              </a:lnSpc>
              <a:spcAft>
                <a:spcPts val="600"/>
              </a:spcAft>
            </a:pPr>
            <a:r>
              <a:rPr lang="ja-JP" altLang="en-US" sz="900" kern="1400" dirty="0">
                <a:latin typeface="BIZ UDゴシック" panose="020B0400000000000000" pitchFamily="49" charset="-128"/>
                <a:ea typeface="BIZ UDゴシック" panose="020B0400000000000000" pitchFamily="49" charset="-128"/>
              </a:rPr>
              <a:t>　　　 </a:t>
            </a:r>
            <a:r>
              <a:rPr lang="ja-JP" altLang="en-US" sz="900" kern="1400" dirty="0">
                <a:ln>
                  <a:noFill/>
                </a:ln>
                <a:effectLst/>
                <a:latin typeface="BIZ UDゴシック" panose="020B0400000000000000" pitchFamily="49" charset="-128"/>
                <a:ea typeface="BIZ UDゴシック" panose="020B0400000000000000" pitchFamily="49" charset="-128"/>
              </a:rPr>
              <a:t>ファミサポ等）を利用しても、他のサービス分は無償</a:t>
            </a:r>
            <a:r>
              <a:rPr lang="ja-JP" altLang="en-US" sz="900" kern="1400" dirty="0">
                <a:latin typeface="BIZ UDゴシック" panose="020B0400000000000000" pitchFamily="49" charset="-128"/>
                <a:ea typeface="BIZ UDゴシック" panose="020B0400000000000000" pitchFamily="49" charset="-128"/>
              </a:rPr>
              <a:t>の対象とはなりません。</a:t>
            </a:r>
            <a:endParaRPr lang="en-US" altLang="ja-JP" sz="900" kern="1400" dirty="0">
              <a:latin typeface="BIZ UDゴシック" panose="020B0400000000000000" pitchFamily="49" charset="-128"/>
              <a:ea typeface="BIZ UDゴシック" panose="020B0400000000000000" pitchFamily="49" charset="-128"/>
            </a:endParaRPr>
          </a:p>
          <a:p>
            <a:pPr>
              <a:lnSpc>
                <a:spcPts val="800"/>
              </a:lnSpc>
              <a:spcAft>
                <a:spcPts val="600"/>
              </a:spcAft>
            </a:pPr>
            <a:r>
              <a:rPr lang="ja-JP" altLang="en-US" sz="900" kern="1400" dirty="0">
                <a:latin typeface="BIZ UDゴシック" panose="020B0400000000000000" pitchFamily="49" charset="-128"/>
                <a:ea typeface="BIZ UDゴシック" panose="020B0400000000000000" pitchFamily="49" charset="-128"/>
              </a:rPr>
              <a:t>（</a:t>
            </a:r>
            <a:r>
              <a:rPr lang="en-US" altLang="ja-JP" sz="900" kern="1400" dirty="0">
                <a:latin typeface="BIZ UDゴシック" panose="020B0400000000000000" pitchFamily="49" charset="-128"/>
                <a:ea typeface="BIZ UDゴシック" panose="020B0400000000000000" pitchFamily="49" charset="-128"/>
              </a:rPr>
              <a:t>※3</a:t>
            </a:r>
            <a:r>
              <a:rPr lang="ja-JP" altLang="en-US" sz="900" kern="1400" dirty="0">
                <a:latin typeface="BIZ UDゴシック" panose="020B0400000000000000" pitchFamily="49" charset="-128"/>
                <a:ea typeface="BIZ UDゴシック" panose="020B0400000000000000" pitchFamily="49" charset="-128"/>
              </a:rPr>
              <a:t>）助成の対象となるのは、満</a:t>
            </a:r>
            <a:r>
              <a:rPr lang="en-US" altLang="ja-JP" sz="900" kern="1400" dirty="0">
                <a:latin typeface="BIZ UDゴシック" panose="020B0400000000000000" pitchFamily="49" charset="-128"/>
                <a:ea typeface="BIZ UDゴシック" panose="020B0400000000000000" pitchFamily="49" charset="-128"/>
              </a:rPr>
              <a:t>3</a:t>
            </a:r>
            <a:r>
              <a:rPr lang="ja-JP" altLang="en-US" sz="900" kern="1400" dirty="0">
                <a:latin typeface="BIZ UDゴシック" panose="020B0400000000000000" pitchFamily="49" charset="-128"/>
                <a:ea typeface="BIZ UDゴシック" panose="020B0400000000000000" pitchFamily="49" charset="-128"/>
              </a:rPr>
              <a:t>歳（</a:t>
            </a:r>
            <a:r>
              <a:rPr lang="en-US" altLang="ja-JP" sz="900" kern="1400" dirty="0">
                <a:latin typeface="BIZ UDゴシック" panose="020B0400000000000000" pitchFamily="49" charset="-128"/>
                <a:ea typeface="BIZ UDゴシック" panose="020B0400000000000000" pitchFamily="49" charset="-128"/>
              </a:rPr>
              <a:t>3</a:t>
            </a:r>
            <a:r>
              <a:rPr lang="ja-JP" altLang="en-US" sz="900" kern="1400" dirty="0">
                <a:latin typeface="BIZ UDゴシック" panose="020B0400000000000000" pitchFamily="49" charset="-128"/>
                <a:ea typeface="BIZ UDゴシック" panose="020B0400000000000000" pitchFamily="49" charset="-128"/>
              </a:rPr>
              <a:t>歳になった日からその年度内の</a:t>
            </a:r>
            <a:r>
              <a:rPr lang="en-US" altLang="ja-JP" sz="900" kern="1400" dirty="0">
                <a:latin typeface="BIZ UDゴシック" panose="020B0400000000000000" pitchFamily="49" charset="-128"/>
                <a:ea typeface="BIZ UDゴシック" panose="020B0400000000000000" pitchFamily="49" charset="-128"/>
              </a:rPr>
              <a:t>3</a:t>
            </a:r>
            <a:r>
              <a:rPr lang="ja-JP" altLang="en-US" sz="900" kern="1400" dirty="0">
                <a:latin typeface="BIZ UDゴシック" panose="020B0400000000000000" pitchFamily="49" charset="-128"/>
                <a:ea typeface="BIZ UDゴシック" panose="020B0400000000000000" pitchFamily="49" charset="-128"/>
              </a:rPr>
              <a:t>月</a:t>
            </a:r>
            <a:r>
              <a:rPr lang="en-US" altLang="ja-JP" sz="900" kern="1400" dirty="0">
                <a:latin typeface="BIZ UDゴシック" panose="020B0400000000000000" pitchFamily="49" charset="-128"/>
                <a:ea typeface="BIZ UDゴシック" panose="020B0400000000000000" pitchFamily="49" charset="-128"/>
              </a:rPr>
              <a:t>31</a:t>
            </a:r>
            <a:r>
              <a:rPr lang="ja-JP" altLang="en-US" sz="900" kern="1400" dirty="0">
                <a:latin typeface="BIZ UDゴシック" panose="020B0400000000000000" pitchFamily="49" charset="-128"/>
                <a:ea typeface="BIZ UDゴシック" panose="020B0400000000000000" pitchFamily="49" charset="-128"/>
              </a:rPr>
              <a:t>日まで）の方です。</a:t>
            </a:r>
            <a:endParaRPr lang="ja-JP" altLang="en-US" sz="900" kern="1400" dirty="0">
              <a:ln>
                <a:noFill/>
              </a:ln>
              <a:effectLst/>
              <a:latin typeface="BIZ UDゴシック" panose="020B0400000000000000" pitchFamily="49" charset="-128"/>
              <a:ea typeface="BIZ UDゴシック" panose="020B0400000000000000" pitchFamily="49" charset="-128"/>
            </a:endParaRPr>
          </a:p>
        </p:txBody>
      </p:sp>
      <p:sp>
        <p:nvSpPr>
          <p:cNvPr id="37" name="テキスト ボックス 36">
            <a:extLst>
              <a:ext uri="{FF2B5EF4-FFF2-40B4-BE49-F238E27FC236}">
                <a16:creationId xmlns:a16="http://schemas.microsoft.com/office/drawing/2014/main" id="{8EB0A425-3972-5FE3-A1DE-D8E94C59DEF5}"/>
              </a:ext>
            </a:extLst>
          </p:cNvPr>
          <p:cNvSpPr txBox="1"/>
          <p:nvPr/>
        </p:nvSpPr>
        <p:spPr>
          <a:xfrm>
            <a:off x="0" y="9376685"/>
            <a:ext cx="6858000" cy="261610"/>
          </a:xfrm>
          <a:prstGeom prst="rect">
            <a:avLst/>
          </a:prstGeom>
          <a:noFill/>
        </p:spPr>
        <p:txBody>
          <a:bodyPr wrap="square" rtlCol="0">
            <a:spAutoFit/>
          </a:bodyPr>
          <a:lstStyle/>
          <a:p>
            <a:pPr algn="ctr"/>
            <a:r>
              <a:rPr lang="en-US" altLang="ja-JP" sz="1100" dirty="0">
                <a:latin typeface="BIZ UDゴシック" panose="020B0400000000000000" pitchFamily="49" charset="-128"/>
                <a:ea typeface="BIZ UDゴシック" panose="020B0400000000000000" pitchFamily="49" charset="-128"/>
              </a:rPr>
              <a:t>【</a:t>
            </a:r>
            <a:r>
              <a:rPr lang="ja-JP" altLang="en-US" sz="1100" dirty="0">
                <a:latin typeface="BIZ UDゴシック" panose="020B0400000000000000" pitchFamily="49" charset="-128"/>
                <a:ea typeface="BIZ UDゴシック" panose="020B0400000000000000" pitchFamily="49" charset="-128"/>
              </a:rPr>
              <a:t>お問い合わせ</a:t>
            </a:r>
            <a:r>
              <a:rPr lang="en-US" altLang="ja-JP" sz="1100" dirty="0">
                <a:latin typeface="BIZ UDゴシック" panose="020B0400000000000000" pitchFamily="49" charset="-128"/>
                <a:ea typeface="BIZ UDゴシック" panose="020B0400000000000000" pitchFamily="49" charset="-128"/>
              </a:rPr>
              <a:t>】</a:t>
            </a:r>
            <a:r>
              <a:rPr lang="ja-JP" altLang="en-US" sz="1100" dirty="0">
                <a:latin typeface="BIZ UDゴシック" panose="020B0400000000000000" pitchFamily="49" charset="-128"/>
                <a:ea typeface="BIZ UDゴシック" panose="020B0400000000000000" pitchFamily="49" charset="-128"/>
              </a:rPr>
              <a:t>台東区こども家庭部 保育課：０３ー５２４６ー１２３４、１２３３、１３０９</a:t>
            </a:r>
          </a:p>
        </p:txBody>
      </p:sp>
      <p:pic>
        <p:nvPicPr>
          <p:cNvPr id="1026" name="Picture 2">
            <a:extLst>
              <a:ext uri="{FF2B5EF4-FFF2-40B4-BE49-F238E27FC236}">
                <a16:creationId xmlns:a16="http://schemas.microsoft.com/office/drawing/2014/main" id="{BA98FCEA-9837-B7E4-8725-36CB0B58CE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0730" y="3568823"/>
            <a:ext cx="492126"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7" name="Picture 3">
            <a:extLst>
              <a:ext uri="{FF2B5EF4-FFF2-40B4-BE49-F238E27FC236}">
                <a16:creationId xmlns:a16="http://schemas.microsoft.com/office/drawing/2014/main" id="{93185F1E-F017-CCA2-8CC1-FF722AF2C2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2693" y="3565648"/>
            <a:ext cx="493713" cy="49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8" name="Picture 4">
            <a:extLst>
              <a:ext uri="{FF2B5EF4-FFF2-40B4-BE49-F238E27FC236}">
                <a16:creationId xmlns:a16="http://schemas.microsoft.com/office/drawing/2014/main" id="{6FB93DAE-DA30-2C89-101E-5ECF603D84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9281" y="3567236"/>
            <a:ext cx="49212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29" name="Picture 5">
            <a:extLst>
              <a:ext uri="{FF2B5EF4-FFF2-40B4-BE49-F238E27FC236}">
                <a16:creationId xmlns:a16="http://schemas.microsoft.com/office/drawing/2014/main" id="{A445C106-2677-F482-7821-8BF0088FDC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1443" y="3570411"/>
            <a:ext cx="493713"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30" name="Picture 6">
            <a:extLst>
              <a:ext uri="{FF2B5EF4-FFF2-40B4-BE49-F238E27FC236}">
                <a16:creationId xmlns:a16="http://schemas.microsoft.com/office/drawing/2014/main" id="{A51FDBE7-A0CD-4AFA-D89D-EA208AD79C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3706" y="3568823"/>
            <a:ext cx="49212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31" name="Picture 7">
            <a:extLst>
              <a:ext uri="{FF2B5EF4-FFF2-40B4-BE49-F238E27FC236}">
                <a16:creationId xmlns:a16="http://schemas.microsoft.com/office/drawing/2014/main" id="{D63915D2-5389-E48F-9B4C-F8DDBFE915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8368" y="3567236"/>
            <a:ext cx="492125" cy="493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32" name="Picture 8">
            <a:extLst>
              <a:ext uri="{FF2B5EF4-FFF2-40B4-BE49-F238E27FC236}">
                <a16:creationId xmlns:a16="http://schemas.microsoft.com/office/drawing/2014/main" id="{83DC2751-91AC-65CA-166F-FA09C1B1BE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4318" y="3568823"/>
            <a:ext cx="49212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33" name="Picture 9">
            <a:extLst>
              <a:ext uri="{FF2B5EF4-FFF2-40B4-BE49-F238E27FC236}">
                <a16:creationId xmlns:a16="http://schemas.microsoft.com/office/drawing/2014/main" id="{768839C1-8ACE-1A3C-C6EC-E274B203C0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6443" y="3570411"/>
            <a:ext cx="49212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35" name="Picture 11">
            <a:extLst>
              <a:ext uri="{FF2B5EF4-FFF2-40B4-BE49-F238E27FC236}">
                <a16:creationId xmlns:a16="http://schemas.microsoft.com/office/drawing/2014/main" id="{93B9D3EB-ED16-7E21-402A-3BD47A863F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8068" y="3571998"/>
            <a:ext cx="493713"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36" name="Picture 12">
            <a:extLst>
              <a:ext uri="{FF2B5EF4-FFF2-40B4-BE49-F238E27FC236}">
                <a16:creationId xmlns:a16="http://schemas.microsoft.com/office/drawing/2014/main" id="{7E75BE5A-2D10-4890-E1FB-1237CA5B8A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841" t="5882" r="5463" b="6075"/>
          <a:stretch>
            <a:fillRect/>
          </a:stretch>
        </p:blipFill>
        <p:spPr bwMode="auto">
          <a:xfrm>
            <a:off x="5521946" y="1013170"/>
            <a:ext cx="754063" cy="747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0" name="テキスト ボックス 19">
            <a:extLst>
              <a:ext uri="{FF2B5EF4-FFF2-40B4-BE49-F238E27FC236}">
                <a16:creationId xmlns:a16="http://schemas.microsoft.com/office/drawing/2014/main" id="{F2BD6279-9FC5-B5A5-51CC-991BBADE9693}"/>
              </a:ext>
            </a:extLst>
          </p:cNvPr>
          <p:cNvSpPr txBox="1"/>
          <p:nvPr/>
        </p:nvSpPr>
        <p:spPr>
          <a:xfrm>
            <a:off x="5403841" y="3773445"/>
            <a:ext cx="1421054" cy="230832"/>
          </a:xfrm>
          <a:prstGeom prst="rect">
            <a:avLst/>
          </a:prstGeom>
          <a:noFill/>
          <a:ln w="28575">
            <a:noFill/>
          </a:ln>
        </p:spPr>
        <p:txBody>
          <a:bodyPr wrap="square" rtlCol="0">
            <a:spAutoFit/>
          </a:bodyPr>
          <a:lstStyle/>
          <a:p>
            <a:r>
              <a:rPr kumimoji="1" lang="ja-JP" altLang="en-US" sz="900" dirty="0">
                <a:latin typeface="BIZ UDゴシック" panose="020B0400000000000000" pitchFamily="49" charset="-128"/>
                <a:ea typeface="BIZ UDゴシック" panose="020B0400000000000000" pitchFamily="49" charset="-128"/>
              </a:rPr>
              <a:t>令和８年１０月分より</a:t>
            </a:r>
            <a:endParaRPr kumimoji="1" lang="en-US" altLang="ja-JP" sz="900" dirty="0">
              <a:latin typeface="BIZ UDゴシック" panose="020B0400000000000000" pitchFamily="49" charset="-128"/>
              <a:ea typeface="BIZ UDゴシック" panose="020B0400000000000000" pitchFamily="49" charset="-128"/>
            </a:endParaRPr>
          </a:p>
        </p:txBody>
      </p:sp>
      <p:graphicFrame>
        <p:nvGraphicFramePr>
          <p:cNvPr id="18" name="表 17">
            <a:extLst>
              <a:ext uri="{FF2B5EF4-FFF2-40B4-BE49-F238E27FC236}">
                <a16:creationId xmlns:a16="http://schemas.microsoft.com/office/drawing/2014/main" id="{175564B8-2A23-739B-A63F-4582015DA760}"/>
              </a:ext>
            </a:extLst>
          </p:cNvPr>
          <p:cNvGraphicFramePr>
            <a:graphicFrameLocks noGrp="1"/>
          </p:cNvGraphicFramePr>
          <p:nvPr>
            <p:extLst>
              <p:ext uri="{D42A27DB-BD31-4B8C-83A1-F6EECF244321}">
                <p14:modId xmlns:p14="http://schemas.microsoft.com/office/powerpoint/2010/main" val="192221743"/>
              </p:ext>
            </p:extLst>
          </p:nvPr>
        </p:nvGraphicFramePr>
        <p:xfrm>
          <a:off x="153000" y="3993135"/>
          <a:ext cx="6552000" cy="4470480"/>
        </p:xfrm>
        <a:graphic>
          <a:graphicData uri="http://schemas.openxmlformats.org/drawingml/2006/table">
            <a:tbl>
              <a:tblPr firstRow="1" bandRow="1">
                <a:tableStyleId>{5C22544A-7EE6-4342-B048-85BDC9FD1C3A}</a:tableStyleId>
              </a:tblPr>
              <a:tblGrid>
                <a:gridCol w="1584000">
                  <a:extLst>
                    <a:ext uri="{9D8B030D-6E8A-4147-A177-3AD203B41FA5}">
                      <a16:colId xmlns:a16="http://schemas.microsoft.com/office/drawing/2014/main" val="2060003783"/>
                    </a:ext>
                  </a:extLst>
                </a:gridCol>
                <a:gridCol w="432000">
                  <a:extLst>
                    <a:ext uri="{9D8B030D-6E8A-4147-A177-3AD203B41FA5}">
                      <a16:colId xmlns:a16="http://schemas.microsoft.com/office/drawing/2014/main" val="1560606547"/>
                    </a:ext>
                  </a:extLst>
                </a:gridCol>
                <a:gridCol w="792000">
                  <a:extLst>
                    <a:ext uri="{9D8B030D-6E8A-4147-A177-3AD203B41FA5}">
                      <a16:colId xmlns:a16="http://schemas.microsoft.com/office/drawing/2014/main" val="2399973306"/>
                    </a:ext>
                  </a:extLst>
                </a:gridCol>
                <a:gridCol w="900000">
                  <a:extLst>
                    <a:ext uri="{9D8B030D-6E8A-4147-A177-3AD203B41FA5}">
                      <a16:colId xmlns:a16="http://schemas.microsoft.com/office/drawing/2014/main" val="408987465"/>
                    </a:ext>
                  </a:extLst>
                </a:gridCol>
                <a:gridCol w="972000">
                  <a:extLst>
                    <a:ext uri="{9D8B030D-6E8A-4147-A177-3AD203B41FA5}">
                      <a16:colId xmlns:a16="http://schemas.microsoft.com/office/drawing/2014/main" val="1161846494"/>
                    </a:ext>
                  </a:extLst>
                </a:gridCol>
                <a:gridCol w="1872000">
                  <a:extLst>
                    <a:ext uri="{9D8B030D-6E8A-4147-A177-3AD203B41FA5}">
                      <a16:colId xmlns:a16="http://schemas.microsoft.com/office/drawing/2014/main" val="992842213"/>
                    </a:ext>
                  </a:extLst>
                </a:gridCol>
              </a:tblGrid>
              <a:tr h="466724">
                <a:tc gridSpan="3">
                  <a:txBody>
                    <a:bodyPr/>
                    <a:lstStyle/>
                    <a:p>
                      <a:pPr algn="ctr"/>
                      <a:r>
                        <a:rPr kumimoji="1" lang="ja-JP" altLang="en-US" sz="900" b="0" u="sng" dirty="0">
                          <a:solidFill>
                            <a:schemeClr val="tx1"/>
                          </a:solidFill>
                          <a:latin typeface="BIZ UDゴシック" panose="020B0400000000000000" pitchFamily="49" charset="-128"/>
                          <a:ea typeface="BIZ UDゴシック" panose="020B0400000000000000" pitchFamily="49" charset="-128"/>
                        </a:rPr>
                        <a:t>利用の施設が無償化の対象となるかを、</a:t>
                      </a:r>
                    </a:p>
                    <a:p>
                      <a:pPr algn="ctr"/>
                      <a:r>
                        <a:rPr kumimoji="1" lang="ja-JP" altLang="en-US" sz="900" b="0" u="sng" dirty="0">
                          <a:solidFill>
                            <a:schemeClr val="tx1"/>
                          </a:solidFill>
                          <a:latin typeface="BIZ UDゴシック" panose="020B0400000000000000" pitchFamily="49" charset="-128"/>
                          <a:ea typeface="BIZ UDゴシック" panose="020B0400000000000000" pitchFamily="49" charset="-128"/>
                        </a:rPr>
                        <a:t>必ず各施設にお問い合わせください。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000" b="0" dirty="0">
                        <a:solidFill>
                          <a:sysClr val="windowText" lastClr="000000"/>
                        </a:solidFill>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000" b="0" dirty="0">
                        <a:solidFill>
                          <a:sysClr val="windowText" lastClr="000000"/>
                        </a:solidFill>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国無償化</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認証保育所等</a:t>
                      </a:r>
                      <a:endParaRPr kumimoji="1" lang="en-US" altLang="ja-JP" sz="900" b="0"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保育料助成</a:t>
                      </a:r>
                      <a:endParaRPr kumimoji="1" lang="en-US" altLang="ja-JP" sz="900" b="0"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（区制度）</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1254993"/>
                  </a:ext>
                </a:extLst>
              </a:tr>
              <a:tr h="324000">
                <a:tc rowSpan="3">
                  <a:txBody>
                    <a:bodyPr/>
                    <a:lstStyle/>
                    <a:p>
                      <a:r>
                        <a:rPr kumimoji="1" lang="ja-JP" altLang="en-US" sz="900" b="0" dirty="0">
                          <a:solidFill>
                            <a:schemeClr val="tx1"/>
                          </a:solidFill>
                          <a:latin typeface="BIZ UDゴシック" panose="020B0400000000000000" pitchFamily="49" charset="-128"/>
                          <a:ea typeface="BIZ UDゴシック" panose="020B0400000000000000" pitchFamily="49" charset="-128"/>
                        </a:rPr>
                        <a:t>①</a:t>
                      </a:r>
                      <a:r>
                        <a:rPr kumimoji="1" lang="en-US" altLang="ja-JP" sz="900" b="0" dirty="0">
                          <a:solidFill>
                            <a:schemeClr val="tx1"/>
                          </a:solidFill>
                          <a:latin typeface="BIZ UDゴシック" panose="020B0400000000000000" pitchFamily="49" charset="-128"/>
                          <a:ea typeface="BIZ UDゴシック" panose="020B0400000000000000" pitchFamily="49" charset="-128"/>
                        </a:rPr>
                        <a:t>『</a:t>
                      </a:r>
                      <a:r>
                        <a:rPr kumimoji="1" lang="ja-JP" altLang="en-US" sz="900" b="0" dirty="0">
                          <a:solidFill>
                            <a:schemeClr val="tx1"/>
                          </a:solidFill>
                          <a:latin typeface="BIZ UDゴシック" panose="020B0400000000000000" pitchFamily="49" charset="-128"/>
                          <a:ea typeface="BIZ UDゴシック" panose="020B0400000000000000" pitchFamily="49" charset="-128"/>
                        </a:rPr>
                        <a:t>認証保育所</a:t>
                      </a:r>
                      <a:r>
                        <a:rPr kumimoji="1" lang="en-US" altLang="ja-JP" sz="900" b="0" dirty="0">
                          <a:solidFill>
                            <a:schemeClr val="tx1"/>
                          </a:solidFill>
                          <a:latin typeface="BIZ UDゴシック" panose="020B0400000000000000" pitchFamily="49" charset="-128"/>
                          <a:ea typeface="BIZ UDゴシック" panose="020B0400000000000000" pitchFamily="49" charset="-128"/>
                        </a:rPr>
                        <a:t>』</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p>
                    <a:p>
                      <a:r>
                        <a:rPr kumimoji="1" lang="en-US" altLang="ja-JP" sz="900" b="0" dirty="0">
                          <a:solidFill>
                            <a:schemeClr val="tx1"/>
                          </a:solidFill>
                          <a:latin typeface="BIZ UDゴシック" panose="020B0400000000000000" pitchFamily="49" charset="-128"/>
                          <a:ea typeface="BIZ UDゴシック" panose="020B0400000000000000" pitchFamily="49" charset="-128"/>
                        </a:rPr>
                        <a:t>『</a:t>
                      </a:r>
                      <a:r>
                        <a:rPr kumimoji="1" lang="ja-JP" altLang="en-US" sz="900" b="0" dirty="0">
                          <a:solidFill>
                            <a:schemeClr val="tx1"/>
                          </a:solidFill>
                          <a:latin typeface="BIZ UDゴシック" panose="020B0400000000000000" pitchFamily="49" charset="-128"/>
                          <a:ea typeface="BIZ UDゴシック" panose="020B0400000000000000" pitchFamily="49" charset="-128"/>
                        </a:rPr>
                        <a:t>指導監督基準を満たす旨の証明書が交付されている認可外保育施設</a:t>
                      </a:r>
                      <a:r>
                        <a:rPr kumimoji="1" lang="en-US" altLang="ja-JP" sz="900" b="0" dirty="0">
                          <a:solidFill>
                            <a:schemeClr val="tx1"/>
                          </a:solidFill>
                          <a:latin typeface="BIZ UDゴシック" panose="020B0400000000000000" pitchFamily="49" charset="-128"/>
                          <a:ea typeface="BIZ UDゴシック" panose="020B0400000000000000" pitchFamily="49" charset="-128"/>
                        </a:rPr>
                        <a:t>』</a:t>
                      </a:r>
                      <a:r>
                        <a:rPr kumimoji="1" lang="ja-JP" altLang="en-US" sz="900" b="0" dirty="0">
                          <a:solidFill>
                            <a:schemeClr val="tx1"/>
                          </a:solidFill>
                          <a:latin typeface="BIZ UDゴシック" panose="020B0400000000000000" pitchFamily="49" charset="-128"/>
                          <a:ea typeface="BIZ UDゴシック" panose="020B0400000000000000" pitchFamily="49" charset="-128"/>
                        </a:rPr>
                        <a:t>に月</a:t>
                      </a:r>
                      <a:r>
                        <a:rPr kumimoji="1" lang="en-US" altLang="ja-JP" sz="900" b="0" dirty="0">
                          <a:solidFill>
                            <a:schemeClr val="tx1"/>
                          </a:solidFill>
                          <a:latin typeface="BIZ UDゴシック" panose="020B0400000000000000" pitchFamily="49" charset="-128"/>
                          <a:ea typeface="BIZ UDゴシック" panose="020B0400000000000000" pitchFamily="49" charset="-128"/>
                        </a:rPr>
                        <a:t>120</a:t>
                      </a:r>
                      <a:r>
                        <a:rPr kumimoji="1" lang="ja-JP" altLang="en-US" sz="900" b="0" dirty="0">
                          <a:solidFill>
                            <a:schemeClr val="tx1"/>
                          </a:solidFill>
                          <a:latin typeface="BIZ UDゴシック" panose="020B0400000000000000" pitchFamily="49" charset="-128"/>
                          <a:ea typeface="BIZ UDゴシック" panose="020B0400000000000000" pitchFamily="49" charset="-128"/>
                        </a:rPr>
                        <a:t>時間以上の月極利用契約で通われている方</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0</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2</a:t>
                      </a:r>
                    </a:p>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80,000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※1</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r>
                        <a:rPr kumimoji="1" lang="ja-JP" altLang="en-US" sz="900" b="0" dirty="0">
                          <a:solidFill>
                            <a:schemeClr val="tx1"/>
                          </a:solidFill>
                          <a:latin typeface="BIZ UDゴシック" panose="020B0400000000000000" pitchFamily="49" charset="-128"/>
                          <a:ea typeface="BIZ UDゴシック" panose="020B0400000000000000" pitchFamily="49" charset="-128"/>
                        </a:rPr>
                        <a:t>・「国無償化」と「認証保育所等保育料助成」は合算額を給付・助成可能です</a:t>
                      </a:r>
                    </a:p>
                    <a:p>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ja-JP" altLang="ja-JP" sz="900" kern="1200" dirty="0">
                          <a:solidFill>
                            <a:schemeClr val="tx1"/>
                          </a:solidFill>
                          <a:effectLst/>
                          <a:latin typeface="BIZ UDゴシック" panose="020B0400000000000000" pitchFamily="49" charset="-128"/>
                          <a:ea typeface="BIZ UDゴシック" panose="020B0400000000000000" pitchFamily="49" charset="-128"/>
                          <a:cs typeface="+mn-cs"/>
                        </a:rPr>
                        <a:t>令和</a:t>
                      </a:r>
                      <a:r>
                        <a:rPr kumimoji="1" lang="en-US" altLang="ja-JP" sz="900" kern="1200" dirty="0">
                          <a:solidFill>
                            <a:schemeClr val="tx1"/>
                          </a:solidFill>
                          <a:effectLst/>
                          <a:latin typeface="BIZ UDゴシック" panose="020B0400000000000000" pitchFamily="49" charset="-128"/>
                          <a:ea typeface="BIZ UDゴシック" panose="020B0400000000000000" pitchFamily="49" charset="-128"/>
                          <a:cs typeface="+mn-cs"/>
                        </a:rPr>
                        <a:t>9</a:t>
                      </a:r>
                      <a:r>
                        <a:rPr kumimoji="1" lang="ja-JP" altLang="ja-JP" sz="900" kern="1200" dirty="0">
                          <a:solidFill>
                            <a:schemeClr val="tx1"/>
                          </a:solidFill>
                          <a:effectLst/>
                          <a:latin typeface="BIZ UDゴシック" panose="020B0400000000000000" pitchFamily="49" charset="-128"/>
                          <a:ea typeface="BIZ UDゴシック" panose="020B0400000000000000" pitchFamily="49" charset="-128"/>
                          <a:cs typeface="+mn-cs"/>
                        </a:rPr>
                        <a:t>年</a:t>
                      </a:r>
                      <a:r>
                        <a:rPr kumimoji="1" lang="en-US" altLang="ja-JP" sz="900" kern="1200" dirty="0">
                          <a:solidFill>
                            <a:schemeClr val="tx1"/>
                          </a:solidFill>
                          <a:effectLst/>
                          <a:latin typeface="BIZ UDゴシック" panose="020B0400000000000000" pitchFamily="49" charset="-128"/>
                          <a:ea typeface="BIZ UDゴシック" panose="020B0400000000000000" pitchFamily="49" charset="-128"/>
                          <a:cs typeface="+mn-cs"/>
                        </a:rPr>
                        <a:t>4</a:t>
                      </a:r>
                      <a:r>
                        <a:rPr kumimoji="1" lang="ja-JP" altLang="ja-JP" sz="900" kern="1200" dirty="0">
                          <a:solidFill>
                            <a:schemeClr val="tx1"/>
                          </a:solidFill>
                          <a:effectLst/>
                          <a:latin typeface="BIZ UDゴシック" panose="020B0400000000000000" pitchFamily="49" charset="-128"/>
                          <a:ea typeface="BIZ UDゴシック" panose="020B0400000000000000" pitchFamily="49" charset="-128"/>
                          <a:cs typeface="+mn-cs"/>
                        </a:rPr>
                        <a:t>月利用分に対する助成より、認証保育所等保育料助成についても</a:t>
                      </a:r>
                      <a:r>
                        <a:rPr kumimoji="1" lang="ja-JP" altLang="en-US" sz="900" b="0" dirty="0">
                          <a:solidFill>
                            <a:schemeClr val="tx1"/>
                          </a:solidFill>
                          <a:latin typeface="BIZ UDゴシック" panose="020B0400000000000000" pitchFamily="49" charset="-128"/>
                          <a:ea typeface="BIZ UDゴシック" panose="020B0400000000000000" pitchFamily="49" charset="-128"/>
                        </a:rPr>
                        <a:t>「保育の必要性の認定」が必要です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718403"/>
                  </a:ext>
                </a:extLst>
              </a:tr>
              <a:tr h="32400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非課税世帯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45,700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34,300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※2</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3247378"/>
                  </a:ext>
                </a:extLst>
              </a:tr>
              <a:tr h="29274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3</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5</a:t>
                      </a: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40,300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36,700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※2</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3948348"/>
                  </a:ext>
                </a:extLst>
              </a:tr>
              <a:tr h="324000">
                <a:tc rowSpan="3">
                  <a:txBody>
                    <a:bodyPr/>
                    <a:lstStyle/>
                    <a:p>
                      <a:r>
                        <a:rPr kumimoji="1" lang="ja-JP" altLang="en-US" sz="900" b="0" dirty="0">
                          <a:solidFill>
                            <a:schemeClr val="tx1"/>
                          </a:solidFill>
                          <a:latin typeface="BIZ UDゴシック" panose="020B0400000000000000" pitchFamily="49" charset="-128"/>
                          <a:ea typeface="BIZ UDゴシック" panose="020B0400000000000000" pitchFamily="49" charset="-128"/>
                        </a:rPr>
                        <a:t>②上記以外で</a:t>
                      </a:r>
                      <a:r>
                        <a:rPr kumimoji="1" lang="en-US" altLang="ja-JP" sz="900" b="0" dirty="0">
                          <a:solidFill>
                            <a:schemeClr val="tx1"/>
                          </a:solidFill>
                          <a:latin typeface="BIZ UDゴシック" panose="020B0400000000000000" pitchFamily="49" charset="-128"/>
                          <a:ea typeface="BIZ UDゴシック" panose="020B0400000000000000" pitchFamily="49" charset="-128"/>
                        </a:rPr>
                        <a:t>『</a:t>
                      </a:r>
                      <a:r>
                        <a:rPr kumimoji="1" lang="ja-JP" altLang="en-US" sz="900" b="0" dirty="0">
                          <a:solidFill>
                            <a:schemeClr val="tx1"/>
                          </a:solidFill>
                          <a:latin typeface="BIZ UDゴシック" panose="020B0400000000000000" pitchFamily="49" charset="-128"/>
                          <a:ea typeface="BIZ UDゴシック" panose="020B0400000000000000" pitchFamily="49" charset="-128"/>
                        </a:rPr>
                        <a:t>認可外保育施設</a:t>
                      </a:r>
                      <a:r>
                        <a:rPr kumimoji="1" lang="en-US" altLang="ja-JP" sz="900" b="0" dirty="0">
                          <a:solidFill>
                            <a:schemeClr val="tx1"/>
                          </a:solidFill>
                          <a:latin typeface="BIZ UDゴシック" panose="020B0400000000000000" pitchFamily="49" charset="-128"/>
                          <a:ea typeface="BIZ UDゴシック" panose="020B0400000000000000" pitchFamily="49" charset="-128"/>
                        </a:rPr>
                        <a:t>』</a:t>
                      </a:r>
                      <a:r>
                        <a:rPr kumimoji="1" lang="ja-JP" altLang="en-US" sz="900" b="0" dirty="0">
                          <a:solidFill>
                            <a:schemeClr val="tx1"/>
                          </a:solidFill>
                          <a:latin typeface="BIZ UDゴシック" panose="020B0400000000000000" pitchFamily="49" charset="-128"/>
                          <a:ea typeface="BIZ UDゴシック" panose="020B0400000000000000" pitchFamily="49" charset="-128"/>
                        </a:rPr>
                        <a:t>に通われている方（複数利用含む）</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0</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2</a:t>
                      </a:r>
                    </a:p>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endParaRPr kumimoji="1" lang="ja-JP" altLang="en-US" sz="900" b="0" dirty="0">
                        <a:solidFill>
                          <a:schemeClr val="tx1"/>
                        </a:solidFill>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2909382"/>
                  </a:ext>
                </a:extLst>
              </a:tr>
              <a:tr h="32400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非課税世帯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45,700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3328658"/>
                  </a:ext>
                </a:extLst>
              </a:tr>
              <a:tr h="32400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3</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5</a:t>
                      </a: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40,300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40642825"/>
                  </a:ext>
                </a:extLst>
              </a:tr>
              <a:tr h="324000">
                <a:tc rowSpan="3">
                  <a:txBody>
                    <a:bodyPr/>
                    <a:lstStyle/>
                    <a:p>
                      <a:r>
                        <a:rPr kumimoji="1" lang="ja-JP" altLang="en-US" sz="900" b="0" dirty="0">
                          <a:solidFill>
                            <a:schemeClr val="tx1"/>
                          </a:solidFill>
                          <a:latin typeface="BIZ UDゴシック" panose="020B0400000000000000" pitchFamily="49" charset="-128"/>
                          <a:ea typeface="BIZ UDゴシック" panose="020B0400000000000000" pitchFamily="49" charset="-128"/>
                        </a:rPr>
                        <a:t>③幼稚園、認定こども園（短時間）に通いながら、預かり保育等を利用している場合</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0</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2</a:t>
                      </a:r>
                    </a:p>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r>
                        <a:rPr kumimoji="1" lang="ja-JP" altLang="en-US" sz="900" b="0" dirty="0">
                          <a:solidFill>
                            <a:schemeClr val="tx1"/>
                          </a:solidFill>
                          <a:latin typeface="BIZ UDゴシック" panose="020B0400000000000000" pitchFamily="49" charset="-128"/>
                          <a:ea typeface="BIZ UDゴシック" panose="020B0400000000000000" pitchFamily="49" charset="-128"/>
                        </a:rPr>
                        <a:t>・利用日数に応じて、月額の上限額が変わります（</a:t>
                      </a:r>
                      <a:r>
                        <a:rPr kumimoji="1" lang="en-US" altLang="ja-JP" sz="900" b="0" dirty="0">
                          <a:solidFill>
                            <a:schemeClr val="tx1"/>
                          </a:solidFill>
                          <a:latin typeface="BIZ UDゴシック" panose="020B0400000000000000" pitchFamily="49" charset="-128"/>
                          <a:ea typeface="BIZ UDゴシック" panose="020B0400000000000000" pitchFamily="49" charset="-128"/>
                        </a:rPr>
                        <a:t>490</a:t>
                      </a:r>
                      <a:r>
                        <a:rPr kumimoji="1" lang="ja-JP" altLang="en-US" sz="900" b="0" dirty="0">
                          <a:solidFill>
                            <a:schemeClr val="tx1"/>
                          </a:solidFill>
                          <a:latin typeface="BIZ UDゴシック" panose="020B0400000000000000" pitchFamily="49" charset="-128"/>
                          <a:ea typeface="BIZ UDゴシック" panose="020B0400000000000000" pitchFamily="49" charset="-128"/>
                        </a:rPr>
                        <a:t>円</a:t>
                      </a:r>
                      <a:r>
                        <a:rPr kumimoji="1" lang="en-US" altLang="ja-JP" sz="900" b="0" dirty="0">
                          <a:solidFill>
                            <a:schemeClr val="tx1"/>
                          </a:solidFill>
                          <a:latin typeface="BIZ UDゴシック" panose="020B0400000000000000" pitchFamily="49" charset="-128"/>
                          <a:ea typeface="BIZ UDゴシック" panose="020B0400000000000000" pitchFamily="49" charset="-128"/>
                        </a:rPr>
                        <a:t>×</a:t>
                      </a:r>
                      <a:r>
                        <a:rPr kumimoji="1" lang="ja-JP" altLang="en-US" sz="900" b="0" dirty="0">
                          <a:solidFill>
                            <a:schemeClr val="tx1"/>
                          </a:solidFill>
                          <a:latin typeface="BIZ UDゴシック" panose="020B0400000000000000" pitchFamily="49" charset="-128"/>
                          <a:ea typeface="BIZ UDゴシック" panose="020B0400000000000000" pitchFamily="49" charset="-128"/>
                        </a:rPr>
                        <a:t>利用日数）</a:t>
                      </a:r>
                    </a:p>
                    <a:p>
                      <a:r>
                        <a:rPr kumimoji="1" lang="ja-JP" altLang="en-US" sz="900" b="0" dirty="0">
                          <a:solidFill>
                            <a:schemeClr val="tx1"/>
                          </a:solidFill>
                          <a:latin typeface="BIZ UDゴシック" panose="020B0400000000000000" pitchFamily="49" charset="-128"/>
                          <a:ea typeface="BIZ UDゴシック" panose="020B0400000000000000" pitchFamily="49" charset="-128"/>
                        </a:rPr>
                        <a:t>・また、利用施設によっては、預かり保育以外の認可外保育施設も利用できる場合があります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98001110"/>
                  </a:ext>
                </a:extLst>
              </a:tr>
              <a:tr h="32400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非課税世帯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17,700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※3</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a:t>
                      </a:r>
                      <a:endPar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endParaRP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293529"/>
                  </a:ext>
                </a:extLst>
              </a:tr>
              <a:tr h="32400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3</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5</a:t>
                      </a: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12,300</a:t>
                      </a:r>
                      <a:r>
                        <a:rPr lang="ja-JP" altLang="en-US" sz="900" b="0" i="0" u="none" strike="noStrike" dirty="0">
                          <a:solidFill>
                            <a:schemeClr val="tx1"/>
                          </a:solidFill>
                          <a:effectLst/>
                          <a:latin typeface="BIZ UDゴシック" panose="020B0400000000000000" pitchFamily="49" charset="-128"/>
                          <a:ea typeface="BIZ UDゴシック" panose="020B0400000000000000" pitchFamily="49" charset="-128"/>
                        </a:rPr>
                        <a:t>円</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9072208"/>
                  </a:ext>
                </a:extLst>
              </a:tr>
              <a:tr h="324000">
                <a:tc rowSpan="3">
                  <a:txBody>
                    <a:bodyPr/>
                    <a:lstStyle/>
                    <a:p>
                      <a:r>
                        <a:rPr kumimoji="1" lang="ja-JP" altLang="en-US" sz="900" b="0" dirty="0">
                          <a:solidFill>
                            <a:schemeClr val="tx1"/>
                          </a:solidFill>
                          <a:latin typeface="BIZ UDゴシック" panose="020B0400000000000000" pitchFamily="49" charset="-128"/>
                          <a:ea typeface="BIZ UDゴシック" panose="020B0400000000000000" pitchFamily="49" charset="-128"/>
                        </a:rPr>
                        <a:t>④認可保育園、企業主導型保育施設に通いながら、認可外保育施設等を利用している場合</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0</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2</a:t>
                      </a:r>
                    </a:p>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altLang="ja-JP" sz="900" b="0" i="0" u="none" strike="noStrike" dirty="0">
                          <a:solidFill>
                            <a:schemeClr val="tx1"/>
                          </a:solidFill>
                          <a:effectLst/>
                          <a:latin typeface="BIZ UDゴシック" panose="020B0400000000000000" pitchFamily="49" charset="-128"/>
                          <a:ea typeface="BIZ UDゴシック" panose="020B0400000000000000" pitchFamily="49" charset="-128"/>
                        </a:rPr>
                        <a:t>-</a:t>
                      </a:r>
                    </a:p>
                  </a:txBody>
                  <a:tcPr marL="7620" marR="7620" marT="762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endParaRPr kumimoji="1" lang="ja-JP" altLang="en-US" sz="900" b="0" dirty="0">
                        <a:solidFill>
                          <a:schemeClr val="tx1"/>
                        </a:solidFill>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5247518"/>
                  </a:ext>
                </a:extLst>
              </a:tr>
              <a:tr h="32400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非課税世帯</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gridSpan="2">
                  <a:txBody>
                    <a:bodyPr/>
                    <a:lstStyle/>
                    <a:p>
                      <a:r>
                        <a:rPr kumimoji="1" lang="ja-JP" altLang="en-US" sz="900" b="0" dirty="0">
                          <a:solidFill>
                            <a:schemeClr val="tx1"/>
                          </a:solidFill>
                          <a:latin typeface="BIZ UDゴシック" panose="020B0400000000000000" pitchFamily="49" charset="-128"/>
                          <a:ea typeface="BIZ UDゴシック" panose="020B0400000000000000" pitchFamily="49" charset="-128"/>
                        </a:rPr>
                        <a:t>・認可保育園、企業主導型保育施設の利用料：国無償化の対象</a:t>
                      </a:r>
                    </a:p>
                    <a:p>
                      <a:r>
                        <a:rPr kumimoji="1" lang="ja-JP" altLang="en-US" sz="900" b="0" dirty="0">
                          <a:solidFill>
                            <a:schemeClr val="tx1"/>
                          </a:solidFill>
                          <a:latin typeface="BIZ UDゴシック" panose="020B0400000000000000" pitchFamily="49" charset="-128"/>
                          <a:ea typeface="BIZ UDゴシック" panose="020B0400000000000000" pitchFamily="49" charset="-128"/>
                        </a:rPr>
                        <a:t>・認可外保育施設の利用料：無償化等の対象外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6407199"/>
                  </a:ext>
                </a:extLst>
              </a:tr>
              <a:tr h="324000">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en-US" altLang="ja-JP" sz="900" b="0" dirty="0">
                          <a:solidFill>
                            <a:schemeClr val="tx1"/>
                          </a:solidFill>
                          <a:latin typeface="BIZ UDゴシック" panose="020B0400000000000000" pitchFamily="49" charset="-128"/>
                          <a:ea typeface="BIZ UDゴシック" panose="020B0400000000000000" pitchFamily="49" charset="-128"/>
                        </a:rPr>
                        <a:t>3</a:t>
                      </a:r>
                      <a:r>
                        <a:rPr kumimoji="1" lang="ja-JP" altLang="en-US" sz="900" b="0" dirty="0">
                          <a:solidFill>
                            <a:schemeClr val="tx1"/>
                          </a:solidFill>
                          <a:latin typeface="BIZ UDゴシック" panose="020B0400000000000000" pitchFamily="49" charset="-128"/>
                          <a:ea typeface="BIZ UDゴシック" panose="020B0400000000000000" pitchFamily="49" charset="-128"/>
                        </a:rPr>
                        <a:t>～</a:t>
                      </a:r>
                      <a:r>
                        <a:rPr kumimoji="1" lang="en-US" altLang="ja-JP" sz="900" b="0" dirty="0">
                          <a:solidFill>
                            <a:schemeClr val="tx1"/>
                          </a:solidFill>
                          <a:latin typeface="BIZ UDゴシック" panose="020B0400000000000000" pitchFamily="49" charset="-128"/>
                          <a:ea typeface="BIZ UDゴシック" panose="020B0400000000000000" pitchFamily="49" charset="-128"/>
                        </a:rPr>
                        <a:t>5</a:t>
                      </a:r>
                      <a:r>
                        <a:rPr kumimoji="1" lang="ja-JP" altLang="en-US" sz="900" b="0" dirty="0">
                          <a:solidFill>
                            <a:schemeClr val="tx1"/>
                          </a:solidFill>
                          <a:latin typeface="BIZ UDゴシック" panose="020B0400000000000000" pitchFamily="49" charset="-128"/>
                          <a:ea typeface="BIZ UDゴシック" panose="020B0400000000000000" pitchFamily="49" charset="-128"/>
                        </a:rPr>
                        <a:t>歳児</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sz="1000" b="0"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2772684"/>
                  </a:ext>
                </a:extLst>
              </a:tr>
            </a:tbl>
          </a:graphicData>
        </a:graphic>
      </p:graphicFrame>
      <p:sp>
        <p:nvSpPr>
          <p:cNvPr id="26" name="テキスト ボックス 25">
            <a:extLst>
              <a:ext uri="{FF2B5EF4-FFF2-40B4-BE49-F238E27FC236}">
                <a16:creationId xmlns:a16="http://schemas.microsoft.com/office/drawing/2014/main" id="{6A83372E-69EE-99B3-7823-639818F7602A}"/>
              </a:ext>
            </a:extLst>
          </p:cNvPr>
          <p:cNvSpPr txBox="1"/>
          <p:nvPr/>
        </p:nvSpPr>
        <p:spPr>
          <a:xfrm>
            <a:off x="5461463" y="149418"/>
            <a:ext cx="1212977" cy="246221"/>
          </a:xfrm>
          <a:prstGeom prst="rect">
            <a:avLst/>
          </a:prstGeom>
          <a:noFill/>
          <a:ln w="28575">
            <a:solidFill>
              <a:schemeClr val="tx1"/>
            </a:solidFill>
          </a:ln>
        </p:spPr>
        <p:txBody>
          <a:bodyPr wrap="square" rtlCol="0">
            <a:spAutoFit/>
          </a:bodyPr>
          <a:lstStyle/>
          <a:p>
            <a:r>
              <a:rPr kumimoji="1" lang="ja-JP" altLang="en-US" sz="1000" dirty="0">
                <a:latin typeface="BIZ UDゴシック" panose="020B0400000000000000" pitchFamily="49" charset="-128"/>
                <a:ea typeface="BIZ UDゴシック" panose="020B0400000000000000" pitchFamily="49" charset="-128"/>
              </a:rPr>
              <a:t>令和８年１０月～</a:t>
            </a:r>
          </a:p>
        </p:txBody>
      </p:sp>
      <p:pic>
        <p:nvPicPr>
          <p:cNvPr id="29" name="図 28">
            <a:extLst>
              <a:ext uri="{FF2B5EF4-FFF2-40B4-BE49-F238E27FC236}">
                <a16:creationId xmlns:a16="http://schemas.microsoft.com/office/drawing/2014/main" id="{B4CD6AB7-426B-DA51-1C96-237A8AE23C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9940" y="737684"/>
            <a:ext cx="323810" cy="304762"/>
          </a:xfrm>
          <a:prstGeom prst="rect">
            <a:avLst/>
          </a:prstGeom>
        </p:spPr>
      </p:pic>
      <p:sp>
        <p:nvSpPr>
          <p:cNvPr id="33" name="テキスト ボックス 32">
            <a:extLst>
              <a:ext uri="{FF2B5EF4-FFF2-40B4-BE49-F238E27FC236}">
                <a16:creationId xmlns:a16="http://schemas.microsoft.com/office/drawing/2014/main" id="{89476BDE-9078-E032-AFFD-BCB2333A588D}"/>
              </a:ext>
            </a:extLst>
          </p:cNvPr>
          <p:cNvSpPr txBox="1"/>
          <p:nvPr/>
        </p:nvSpPr>
        <p:spPr>
          <a:xfrm>
            <a:off x="201444" y="1030439"/>
            <a:ext cx="6423720" cy="888000"/>
          </a:xfrm>
          <a:prstGeom prst="rect">
            <a:avLst/>
          </a:prstGeom>
          <a:noFill/>
        </p:spPr>
        <p:txBody>
          <a:bodyPr wrap="square" rtlCol="0">
            <a:spAutoFit/>
          </a:bodyPr>
          <a:lstStyle/>
          <a:p>
            <a:pPr>
              <a:lnSpc>
                <a:spcPct val="150000"/>
              </a:lnSpc>
            </a:pPr>
            <a:r>
              <a:rPr lang="ja-JP" altLang="en-US" sz="900" dirty="0">
                <a:latin typeface="BIZ UDゴシック" panose="020B0400000000000000" pitchFamily="49" charset="-128"/>
                <a:ea typeface="BIZ UDゴシック" panose="020B0400000000000000" pitchFamily="49" charset="-128"/>
              </a:rPr>
              <a:t>・台東区</a:t>
            </a:r>
            <a:r>
              <a:rPr lang="en-US" altLang="ja-JP" sz="900" dirty="0">
                <a:latin typeface="BIZ UDゴシック" panose="020B0400000000000000" pitchFamily="49" charset="-128"/>
                <a:ea typeface="BIZ UDゴシック" panose="020B0400000000000000" pitchFamily="49" charset="-128"/>
              </a:rPr>
              <a:t>HP</a:t>
            </a:r>
            <a:r>
              <a:rPr lang="ja-JP" altLang="en-US" sz="900" dirty="0">
                <a:latin typeface="BIZ UDゴシック" panose="020B0400000000000000" pitchFamily="49" charset="-128"/>
                <a:ea typeface="BIZ UDゴシック" panose="020B0400000000000000" pitchFamily="49" charset="-128"/>
              </a:rPr>
              <a:t>「</a:t>
            </a:r>
            <a:r>
              <a:rPr lang="ja-JP" altLang="en-US" sz="900" u="sng" dirty="0">
                <a:latin typeface="BIZ UDゴシック" panose="020B0400000000000000" pitchFamily="49" charset="-128"/>
                <a:ea typeface="BIZ UDゴシック" panose="020B0400000000000000" pitchFamily="49" charset="-128"/>
              </a:rPr>
              <a:t>認可外保育施設等の無償化</a:t>
            </a:r>
            <a:r>
              <a:rPr lang="ja-JP" altLang="en-US" sz="900" dirty="0">
                <a:latin typeface="BIZ UDゴシック" panose="020B0400000000000000" pitchFamily="49" charset="-128"/>
                <a:ea typeface="BIZ UDゴシック" panose="020B0400000000000000" pitchFamily="49" charset="-128"/>
              </a:rPr>
              <a:t>」をご覧のうえ、</a:t>
            </a:r>
            <a:r>
              <a:rPr lang="ja-JP" altLang="en-US" sz="900" b="1" dirty="0">
                <a:latin typeface="BIZ UDゴシック" panose="020B0400000000000000" pitchFamily="49" charset="-128"/>
                <a:ea typeface="BIZ UDゴシック" panose="020B0400000000000000" pitchFamily="49" charset="-128"/>
              </a:rPr>
              <a:t>保育の必要性の認定申請書</a:t>
            </a:r>
            <a:r>
              <a:rPr lang="ja-JP" altLang="en-US" sz="900" dirty="0">
                <a:latin typeface="BIZ UDゴシック" panose="020B0400000000000000" pitchFamily="49" charset="-128"/>
                <a:ea typeface="BIZ UDゴシック" panose="020B0400000000000000" pitchFamily="49" charset="-128"/>
              </a:rPr>
              <a:t>を提出して</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　ください（遡って認定することはできません。）。</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・認定された方には、子育てのための施設等利用給付認定通知書が届きます。</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　（認定を受けた方には請求方法等を別途ご案内いたします。）</a:t>
            </a:r>
          </a:p>
        </p:txBody>
      </p:sp>
      <p:sp>
        <p:nvSpPr>
          <p:cNvPr id="36" name="テキスト ボックス 35">
            <a:extLst>
              <a:ext uri="{FF2B5EF4-FFF2-40B4-BE49-F238E27FC236}">
                <a16:creationId xmlns:a16="http://schemas.microsoft.com/office/drawing/2014/main" id="{06538354-5749-B26B-BD9A-9DBC34B1F09B}"/>
              </a:ext>
            </a:extLst>
          </p:cNvPr>
          <p:cNvSpPr txBox="1"/>
          <p:nvPr/>
        </p:nvSpPr>
        <p:spPr>
          <a:xfrm>
            <a:off x="798830" y="761499"/>
            <a:ext cx="1454244" cy="261610"/>
          </a:xfrm>
          <a:prstGeom prst="rect">
            <a:avLst/>
          </a:prstGeom>
          <a:solidFill>
            <a:schemeClr val="bg1">
              <a:lumMod val="85000"/>
            </a:schemeClr>
          </a:solidFill>
        </p:spPr>
        <p:txBody>
          <a:bodyPr wrap="none" rtlCol="0">
            <a:spAutoFit/>
          </a:bodyPr>
          <a:lstStyle/>
          <a:p>
            <a:r>
              <a:rPr kumimoji="1" lang="ja-JP" altLang="en-US" sz="1100" b="1" dirty="0">
                <a:latin typeface="BIZ UDゴシック" panose="020B0400000000000000" pitchFamily="49" charset="-128"/>
                <a:ea typeface="BIZ UDゴシック" panose="020B0400000000000000" pitchFamily="49" charset="-128"/>
              </a:rPr>
              <a:t>①区の認定を受ける</a:t>
            </a:r>
          </a:p>
        </p:txBody>
      </p:sp>
      <p:sp>
        <p:nvSpPr>
          <p:cNvPr id="39" name="テキスト ボックス 38">
            <a:extLst>
              <a:ext uri="{FF2B5EF4-FFF2-40B4-BE49-F238E27FC236}">
                <a16:creationId xmlns:a16="http://schemas.microsoft.com/office/drawing/2014/main" id="{63D5B058-8727-7CDD-6A83-FAB10EE1AC69}"/>
              </a:ext>
            </a:extLst>
          </p:cNvPr>
          <p:cNvSpPr txBox="1"/>
          <p:nvPr/>
        </p:nvSpPr>
        <p:spPr>
          <a:xfrm>
            <a:off x="201444" y="2223336"/>
            <a:ext cx="6433036" cy="472502"/>
          </a:xfrm>
          <a:prstGeom prst="rect">
            <a:avLst/>
          </a:prstGeom>
          <a:noFill/>
        </p:spPr>
        <p:txBody>
          <a:bodyPr wrap="square" rtlCol="0">
            <a:spAutoFit/>
          </a:bodyPr>
          <a:lstStyle/>
          <a:p>
            <a:pPr>
              <a:lnSpc>
                <a:spcPct val="150000"/>
              </a:lnSpc>
            </a:pPr>
            <a:r>
              <a:rPr lang="ja-JP" altLang="en-US" sz="900" dirty="0">
                <a:latin typeface="BIZ UDゴシック" panose="020B0400000000000000" pitchFamily="49" charset="-128"/>
                <a:ea typeface="BIZ UDゴシック" panose="020B0400000000000000" pitchFamily="49" charset="-128"/>
              </a:rPr>
              <a:t>・認定を受け、施設を利用した場合には、利用料を施設等に支払います。</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・利用した施設等から発行される領収書は、給付金手続きに必要ですので、大切に保管してください。</a:t>
            </a:r>
          </a:p>
        </p:txBody>
      </p:sp>
      <p:sp>
        <p:nvSpPr>
          <p:cNvPr id="41" name="テキスト ボックス 40">
            <a:extLst>
              <a:ext uri="{FF2B5EF4-FFF2-40B4-BE49-F238E27FC236}">
                <a16:creationId xmlns:a16="http://schemas.microsoft.com/office/drawing/2014/main" id="{8FDA2A43-92CF-4EA7-6D73-C7F54C2D4CA8}"/>
              </a:ext>
            </a:extLst>
          </p:cNvPr>
          <p:cNvSpPr txBox="1"/>
          <p:nvPr/>
        </p:nvSpPr>
        <p:spPr>
          <a:xfrm>
            <a:off x="201444" y="2983675"/>
            <a:ext cx="6423720" cy="472502"/>
          </a:xfrm>
          <a:prstGeom prst="rect">
            <a:avLst/>
          </a:prstGeom>
          <a:noFill/>
        </p:spPr>
        <p:txBody>
          <a:bodyPr wrap="square" rtlCol="0">
            <a:spAutoFit/>
          </a:bodyPr>
          <a:lstStyle/>
          <a:p>
            <a:pPr>
              <a:lnSpc>
                <a:spcPct val="150000"/>
              </a:lnSpc>
            </a:pPr>
            <a:r>
              <a:rPr lang="ja-JP" altLang="en-US" sz="900" dirty="0">
                <a:latin typeface="BIZ UDゴシック" panose="020B0400000000000000" pitchFamily="49" charset="-128"/>
                <a:ea typeface="BIZ UDゴシック" panose="020B0400000000000000" pitchFamily="49" charset="-128"/>
              </a:rPr>
              <a:t>・請求は年４回（１月、４月、７月、１０月）を予定しています。</a:t>
            </a:r>
            <a:endParaRPr lang="en-US" altLang="ja-JP" sz="900" dirty="0">
              <a:latin typeface="BIZ UDゴシック" panose="020B0400000000000000" pitchFamily="49" charset="-128"/>
              <a:ea typeface="BIZ UDゴシック" panose="020B0400000000000000" pitchFamily="49" charset="-128"/>
            </a:endParaRPr>
          </a:p>
          <a:p>
            <a:pPr>
              <a:lnSpc>
                <a:spcPct val="150000"/>
              </a:lnSpc>
            </a:pPr>
            <a:r>
              <a:rPr lang="ja-JP" altLang="en-US" sz="900" dirty="0">
                <a:latin typeface="BIZ UDゴシック" panose="020B0400000000000000" pitchFamily="49" charset="-128"/>
                <a:ea typeface="BIZ UDゴシック" panose="020B0400000000000000" pitchFamily="49" charset="-128"/>
              </a:rPr>
              <a:t>・後日、請求時に指定した口座に給付金を振り込みます。</a:t>
            </a:r>
            <a:endParaRPr lang="en-US" altLang="ja-JP" sz="900" dirty="0">
              <a:latin typeface="BIZ UDゴシック" panose="020B0400000000000000" pitchFamily="49" charset="-128"/>
              <a:ea typeface="BIZ UDゴシック" panose="020B0400000000000000" pitchFamily="49" charset="-128"/>
            </a:endParaRPr>
          </a:p>
        </p:txBody>
      </p:sp>
      <p:sp>
        <p:nvSpPr>
          <p:cNvPr id="43" name="テキスト ボックス 42">
            <a:extLst>
              <a:ext uri="{FF2B5EF4-FFF2-40B4-BE49-F238E27FC236}">
                <a16:creationId xmlns:a16="http://schemas.microsoft.com/office/drawing/2014/main" id="{F18F4083-8DEB-7AD1-6EB7-2CBFBD9455A5}"/>
              </a:ext>
            </a:extLst>
          </p:cNvPr>
          <p:cNvSpPr txBox="1"/>
          <p:nvPr/>
        </p:nvSpPr>
        <p:spPr>
          <a:xfrm>
            <a:off x="1126300" y="1954544"/>
            <a:ext cx="2441694" cy="261610"/>
          </a:xfrm>
          <a:prstGeom prst="rect">
            <a:avLst/>
          </a:prstGeom>
          <a:solidFill>
            <a:schemeClr val="bg1">
              <a:lumMod val="85000"/>
            </a:schemeClr>
          </a:solidFill>
        </p:spPr>
        <p:txBody>
          <a:bodyPr wrap="none" rtlCol="0">
            <a:spAutoFit/>
          </a:bodyPr>
          <a:lstStyle/>
          <a:p>
            <a:r>
              <a:rPr kumimoji="1" lang="ja-JP" altLang="en-US" sz="1100" b="1" dirty="0">
                <a:latin typeface="BIZ UDゴシック" panose="020B0400000000000000" pitchFamily="49" charset="-128"/>
                <a:ea typeface="BIZ UDゴシック" panose="020B0400000000000000" pitchFamily="49" charset="-128"/>
              </a:rPr>
              <a:t>②利用した施設等に利用料を支払う</a:t>
            </a:r>
          </a:p>
        </p:txBody>
      </p:sp>
      <p:sp>
        <p:nvSpPr>
          <p:cNvPr id="45" name="テキスト ボックス 44">
            <a:extLst>
              <a:ext uri="{FF2B5EF4-FFF2-40B4-BE49-F238E27FC236}">
                <a16:creationId xmlns:a16="http://schemas.microsoft.com/office/drawing/2014/main" id="{EEF99A6B-589E-BBE9-1E72-8BF23D17D6A5}"/>
              </a:ext>
            </a:extLst>
          </p:cNvPr>
          <p:cNvSpPr txBox="1"/>
          <p:nvPr/>
        </p:nvSpPr>
        <p:spPr>
          <a:xfrm>
            <a:off x="1453805" y="2729358"/>
            <a:ext cx="3147015" cy="261610"/>
          </a:xfrm>
          <a:prstGeom prst="rect">
            <a:avLst/>
          </a:prstGeom>
          <a:solidFill>
            <a:schemeClr val="bg1">
              <a:lumMod val="85000"/>
            </a:schemeClr>
          </a:solidFill>
        </p:spPr>
        <p:txBody>
          <a:bodyPr wrap="none" rtlCol="0">
            <a:spAutoFit/>
          </a:bodyPr>
          <a:lstStyle/>
          <a:p>
            <a:r>
              <a:rPr kumimoji="1" lang="ja-JP" altLang="en-US" sz="1100" b="1" dirty="0">
                <a:latin typeface="BIZ UDゴシック" panose="020B0400000000000000" pitchFamily="49" charset="-128"/>
                <a:ea typeface="BIZ UDゴシック" panose="020B0400000000000000" pitchFamily="49" charset="-128"/>
              </a:rPr>
              <a:t>③支払った利用料に対する給付を区に請求する</a:t>
            </a:r>
          </a:p>
        </p:txBody>
      </p:sp>
      <p:pic>
        <p:nvPicPr>
          <p:cNvPr id="47" name="図 46">
            <a:extLst>
              <a:ext uri="{FF2B5EF4-FFF2-40B4-BE49-F238E27FC236}">
                <a16:creationId xmlns:a16="http://schemas.microsoft.com/office/drawing/2014/main" id="{05AF261A-20E9-CCC4-460F-D62184121A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490" y="1930884"/>
            <a:ext cx="323810" cy="314286"/>
          </a:xfrm>
          <a:prstGeom prst="rect">
            <a:avLst/>
          </a:prstGeom>
        </p:spPr>
      </p:pic>
      <p:pic>
        <p:nvPicPr>
          <p:cNvPr id="49" name="図 48">
            <a:extLst>
              <a:ext uri="{FF2B5EF4-FFF2-40B4-BE49-F238E27FC236}">
                <a16:creationId xmlns:a16="http://schemas.microsoft.com/office/drawing/2014/main" id="{197CA38D-2FFA-D114-BBAD-ACD8501AA4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0431" y="1936079"/>
            <a:ext cx="323810" cy="314286"/>
          </a:xfrm>
          <a:prstGeom prst="rect">
            <a:avLst/>
          </a:prstGeom>
        </p:spPr>
      </p:pic>
      <p:pic>
        <p:nvPicPr>
          <p:cNvPr id="51" name="図 50">
            <a:extLst>
              <a:ext uri="{FF2B5EF4-FFF2-40B4-BE49-F238E27FC236}">
                <a16:creationId xmlns:a16="http://schemas.microsoft.com/office/drawing/2014/main" id="{194E222E-BAFC-63C4-BE63-04AF68892F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7560" y="2703020"/>
            <a:ext cx="323810" cy="314286"/>
          </a:xfrm>
          <a:prstGeom prst="rect">
            <a:avLst/>
          </a:prstGeom>
        </p:spPr>
      </p:pic>
      <p:pic>
        <p:nvPicPr>
          <p:cNvPr id="53" name="図 52">
            <a:extLst>
              <a:ext uri="{FF2B5EF4-FFF2-40B4-BE49-F238E27FC236}">
                <a16:creationId xmlns:a16="http://schemas.microsoft.com/office/drawing/2014/main" id="{42909801-9AAE-8973-ECC7-C6ADC5AFE5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3750" y="2703020"/>
            <a:ext cx="323810" cy="314286"/>
          </a:xfrm>
          <a:prstGeom prst="rect">
            <a:avLst/>
          </a:prstGeom>
        </p:spPr>
      </p:pic>
      <p:pic>
        <p:nvPicPr>
          <p:cNvPr id="55" name="図 54">
            <a:extLst>
              <a:ext uri="{FF2B5EF4-FFF2-40B4-BE49-F238E27FC236}">
                <a16:creationId xmlns:a16="http://schemas.microsoft.com/office/drawing/2014/main" id="{32AAAEC5-7340-E726-0E76-CBA0A5D9C2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9940" y="2703020"/>
            <a:ext cx="323810" cy="314286"/>
          </a:xfrm>
          <a:prstGeom prst="rect">
            <a:avLst/>
          </a:prstGeom>
        </p:spPr>
      </p:pic>
    </p:spTree>
    <p:extLst>
      <p:ext uri="{BB962C8B-B14F-4D97-AF65-F5344CB8AC3E}">
        <p14:creationId xmlns:p14="http://schemas.microsoft.com/office/powerpoint/2010/main" val="37622421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1112</TotalTime>
  <Words>1250</Words>
  <Application>Microsoft Office PowerPoint</Application>
  <PresentationFormat>A4 210 x 297 mm</PresentationFormat>
  <Paragraphs>129</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Aptos</vt:lpstr>
      <vt:lpstr>Aptos Display</vt:lpstr>
      <vt:lpstr>BIZ UDゴシック</vt:lpstr>
      <vt:lpstr>Arial</vt:lpstr>
      <vt:lpstr>Office テーマ</vt:lpstr>
      <vt:lpstr>PowerPoint プレゼンテーション</vt:lpstr>
      <vt:lpstr>認可外保育施設等の無償化手続きの流れ</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中山　優実</dc:creator>
  <cp:lastModifiedBy>中山　優実</cp:lastModifiedBy>
  <cp:revision>19</cp:revision>
  <cp:lastPrinted>2026-09-04T00:26:38Z</cp:lastPrinted>
  <dcterms:created xsi:type="dcterms:W3CDTF">2026-08-18T02:08:29Z</dcterms:created>
  <dcterms:modified xsi:type="dcterms:W3CDTF">2026-09-04T03:52:58Z</dcterms:modified>
</cp:coreProperties>
</file>